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2"/>
  </p:notesMasterIdLst>
  <p:sldIdLst>
    <p:sldId id="256" r:id="rId2"/>
    <p:sldId id="279" r:id="rId3"/>
    <p:sldId id="258" r:id="rId4"/>
    <p:sldId id="276" r:id="rId5"/>
    <p:sldId id="260" r:id="rId6"/>
    <p:sldId id="261" r:id="rId7"/>
    <p:sldId id="262" r:id="rId8"/>
    <p:sldId id="280" r:id="rId9"/>
    <p:sldId id="264" r:id="rId10"/>
    <p:sldId id="265" r:id="rId11"/>
    <p:sldId id="266" r:id="rId12"/>
    <p:sldId id="281" r:id="rId13"/>
    <p:sldId id="268" r:id="rId14"/>
    <p:sldId id="269" r:id="rId15"/>
    <p:sldId id="270" r:id="rId16"/>
    <p:sldId id="271" r:id="rId17"/>
    <p:sldId id="272" r:id="rId18"/>
    <p:sldId id="273" r:id="rId19"/>
    <p:sldId id="274" r:id="rId20"/>
    <p:sldId id="275" r:id="rId2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BF2D"/>
    <a:srgbClr val="A5A5A5"/>
    <a:srgbClr val="EB7D3C"/>
    <a:srgbClr val="FFAB40"/>
    <a:srgbClr val="5E9CD3"/>
    <a:srgbClr val="F5A0FD"/>
    <a:srgbClr val="6F359E"/>
    <a:srgbClr val="9EC4E4"/>
    <a:srgbClr val="1029D2"/>
    <a:srgbClr val="FD40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31"/>
    <p:restoredTop sz="90229" autoAdjust="0"/>
  </p:normalViewPr>
  <p:slideViewPr>
    <p:cSldViewPr snapToGrid="0">
      <p:cViewPr>
        <p:scale>
          <a:sx n="89" d="100"/>
          <a:sy n="89" d="100"/>
        </p:scale>
        <p:origin x="536" y="6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373157124"/>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9926980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9" name="Shape 13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37717162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6534956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3" name="Shape 16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570620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Shape 1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1" name="Shape 17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13536742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9" name="Shape 17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9470736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0" name="Shape 1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24884450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2" name="Shape 20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6284017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9" name="Shape 20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Local Laura: Direct Mail 25%, Radio 12%, Magazine 6%, sweepstakes 3%, Special event 34%, creative costs 20%</a:t>
            </a:r>
          </a:p>
          <a:p>
            <a:pPr lvl="0">
              <a:spcBef>
                <a:spcPts val="0"/>
              </a:spcBef>
              <a:buNone/>
            </a:pPr>
            <a:r>
              <a:rPr lang="en"/>
              <a:t>B&amp;B Bob: gift basket 18%, dinner cost 55%, brochures 12%, slotting 15%</a:t>
            </a:r>
          </a:p>
        </p:txBody>
      </p:sp>
    </p:spTree>
    <p:extLst>
      <p:ext uri="{BB962C8B-B14F-4D97-AF65-F5344CB8AC3E}">
        <p14:creationId xmlns:p14="http://schemas.microsoft.com/office/powerpoint/2010/main" val="3462908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6" name="Shape 21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Join us, the zealous life is waiting (awaits)</a:t>
            </a:r>
          </a:p>
        </p:txBody>
      </p:sp>
    </p:spTree>
    <p:extLst>
      <p:ext uri="{BB962C8B-B14F-4D97-AF65-F5344CB8AC3E}">
        <p14:creationId xmlns:p14="http://schemas.microsoft.com/office/powerpoint/2010/main" val="3484663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Shape 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 name="Shape 6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3133929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 name="Shape 7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604283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 name="Shape 8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70011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 name="Shape 9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597362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5" name="Shape 10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117783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5" name="Shape 10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597466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 name="Shape 12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1283696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1" name="Shape 13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798112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37" name="Shape 37"/>
          <p:cNvSpPr txBox="1">
            <a:spLocks noGrp="1"/>
          </p:cNvSpPr>
          <p:nvPr>
            <p:ph type="title"/>
          </p:nvPr>
        </p:nvSpPr>
        <p:spPr>
          <a:xfrm>
            <a:off x="265500" y="1233175"/>
            <a:ext cx="4045200" cy="14823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2"/>
                </a:solidFill>
              </a:rP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jpeg"/><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7.png"/><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6837"/>
        </a:solidFill>
        <a:effectLst/>
      </p:bgPr>
    </p:bg>
    <p:spTree>
      <p:nvGrpSpPr>
        <p:cNvPr id="1" name="Shape 53"/>
        <p:cNvGrpSpPr/>
        <p:nvPr/>
      </p:nvGrpSpPr>
      <p:grpSpPr>
        <a:xfrm>
          <a:off x="0" y="0"/>
          <a:ext cx="0" cy="0"/>
          <a:chOff x="0" y="0"/>
          <a:chExt cx="0" cy="0"/>
        </a:xfrm>
      </p:grpSpPr>
      <p:sp>
        <p:nvSpPr>
          <p:cNvPr id="55" name="Shape 55"/>
          <p:cNvSpPr txBox="1">
            <a:spLocks noGrp="1"/>
          </p:cNvSpPr>
          <p:nvPr>
            <p:ph type="subTitle" idx="1"/>
          </p:nvPr>
        </p:nvSpPr>
        <p:spPr>
          <a:xfrm>
            <a:off x="311700" y="3259823"/>
            <a:ext cx="8520600" cy="900302"/>
          </a:xfrm>
          <a:prstGeom prst="rect">
            <a:avLst/>
          </a:prstGeom>
        </p:spPr>
        <p:txBody>
          <a:bodyPr lIns="91425" tIns="91425" rIns="91425" bIns="91425" anchor="t" anchorCtr="0">
            <a:noAutofit/>
          </a:bodyPr>
          <a:lstStyle/>
          <a:p>
            <a:pPr lvl="0">
              <a:spcBef>
                <a:spcPts val="0"/>
              </a:spcBef>
              <a:buNone/>
            </a:pPr>
            <a:r>
              <a:rPr lang="en" sz="2400" i="1" dirty="0" smtClean="0">
                <a:solidFill>
                  <a:schemeClr val="tx1"/>
                </a:solidFill>
              </a:rPr>
              <a:t>Campaign for Our Community Place</a:t>
            </a:r>
            <a:endParaRPr lang="en" sz="2400" i="1" dirty="0">
              <a:solidFill>
                <a:schemeClr val="tx1"/>
              </a:solidFill>
            </a:endParaRPr>
          </a:p>
        </p:txBody>
      </p:sp>
      <p:sp>
        <p:nvSpPr>
          <p:cNvPr id="56" name="Shape 56"/>
          <p:cNvSpPr txBox="1"/>
          <p:nvPr/>
        </p:nvSpPr>
        <p:spPr>
          <a:xfrm>
            <a:off x="993598" y="4312525"/>
            <a:ext cx="7156800" cy="699600"/>
          </a:xfrm>
          <a:prstGeom prst="rect">
            <a:avLst/>
          </a:prstGeom>
          <a:noFill/>
          <a:ln>
            <a:noFill/>
          </a:ln>
        </p:spPr>
        <p:txBody>
          <a:bodyPr lIns="91425" tIns="91425" rIns="91425" bIns="91425" anchor="t" anchorCtr="0">
            <a:noAutofit/>
          </a:bodyPr>
          <a:lstStyle/>
          <a:p>
            <a:pPr lvl="0" algn="ctr" rtl="0">
              <a:spcBef>
                <a:spcPts val="0"/>
              </a:spcBef>
              <a:buClr>
                <a:schemeClr val="dk1"/>
              </a:buClr>
              <a:buSzPct val="28947"/>
              <a:buFont typeface="Arial"/>
              <a:buNone/>
            </a:pPr>
            <a:r>
              <a:rPr lang="en" sz="3600" dirty="0">
                <a:solidFill>
                  <a:schemeClr val="dk1"/>
                </a:solidFill>
                <a:latin typeface="Economica"/>
                <a:ea typeface="Economica"/>
                <a:cs typeface="Economica"/>
                <a:sym typeface="Economica"/>
              </a:rPr>
              <a:t>🍀Lucky LeapFrogs🐸</a:t>
            </a:r>
          </a:p>
          <a:p>
            <a:pPr lvl="0">
              <a:spcBef>
                <a:spcPts val="0"/>
              </a:spcBef>
              <a:buNone/>
            </a:pPr>
            <a:endParaRPr dirty="0"/>
          </a:p>
        </p:txBody>
      </p:sp>
      <p:sp>
        <p:nvSpPr>
          <p:cNvPr id="57" name="Shape 57"/>
          <p:cNvSpPr txBox="1"/>
          <p:nvPr/>
        </p:nvSpPr>
        <p:spPr>
          <a:xfrm>
            <a:off x="2734250" y="2050869"/>
            <a:ext cx="3320700" cy="1031964"/>
          </a:xfrm>
          <a:prstGeom prst="rect">
            <a:avLst/>
          </a:prstGeom>
          <a:noFill/>
          <a:ln>
            <a:noFill/>
          </a:ln>
        </p:spPr>
        <p:txBody>
          <a:bodyPr lIns="91425" tIns="91425" rIns="91425" bIns="91425" anchor="t" anchorCtr="0">
            <a:noAutofit/>
          </a:bodyPr>
          <a:lstStyle/>
          <a:p>
            <a:pPr lvl="0" algn="ctr">
              <a:spcBef>
                <a:spcPts val="0"/>
              </a:spcBef>
              <a:buNone/>
            </a:pPr>
            <a:r>
              <a:rPr lang="en" sz="3000" dirty="0">
                <a:latin typeface="Dancing Script"/>
                <a:ea typeface="Dancing Script"/>
                <a:cs typeface="Dancing Script"/>
                <a:sym typeface="Dancing Script"/>
              </a:rPr>
              <a:t>“Live the Zealous Life”</a:t>
            </a:r>
          </a:p>
        </p:txBody>
      </p:sp>
      <p:sp>
        <p:nvSpPr>
          <p:cNvPr id="3" name="Rectangle 2"/>
          <p:cNvSpPr/>
          <p:nvPr/>
        </p:nvSpPr>
        <p:spPr>
          <a:xfrm>
            <a:off x="-1" y="496342"/>
            <a:ext cx="9144000" cy="25864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2463" y="788389"/>
            <a:ext cx="3519067" cy="2077413"/>
          </a:xfrm>
          <a:prstGeom prst="rect">
            <a:avLst/>
          </a:prstGeom>
        </p:spPr>
      </p:pic>
      <p:sp>
        <p:nvSpPr>
          <p:cNvPr id="9" name="Shape 55"/>
          <p:cNvSpPr txBox="1">
            <a:spLocks/>
          </p:cNvSpPr>
          <p:nvPr/>
        </p:nvSpPr>
        <p:spPr>
          <a:xfrm>
            <a:off x="3493843" y="3980708"/>
            <a:ext cx="2156309" cy="51123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9pPr>
          </a:lstStyle>
          <a:p>
            <a:r>
              <a:rPr lang="en" sz="2000" dirty="0" smtClean="0">
                <a:solidFill>
                  <a:schemeClr val="tx1"/>
                </a:solidFill>
              </a:rPr>
              <a:t>Presented by</a:t>
            </a:r>
            <a:endParaRPr lang="en" sz="2000" dirty="0">
              <a:solidFill>
                <a:schemeClr val="tx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6" name="Rectangle 5"/>
          <p:cNvSpPr/>
          <p:nvPr/>
        </p:nvSpPr>
        <p:spPr>
          <a:xfrm>
            <a:off x="0" y="264375"/>
            <a:ext cx="7574692" cy="662382"/>
          </a:xfrm>
          <a:prstGeom prst="rect">
            <a:avLst/>
          </a:prstGeom>
          <a:solidFill>
            <a:srgbClr val="FFB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Shape 133"/>
          <p:cNvSpPr txBox="1">
            <a:spLocks noGrp="1"/>
          </p:cNvSpPr>
          <p:nvPr>
            <p:ph type="title"/>
          </p:nvPr>
        </p:nvSpPr>
        <p:spPr>
          <a:xfrm>
            <a:off x="311700" y="264375"/>
            <a:ext cx="8520600" cy="372350"/>
          </a:xfrm>
          <a:prstGeom prst="rect">
            <a:avLst/>
          </a:prstGeom>
        </p:spPr>
        <p:txBody>
          <a:bodyPr lIns="91425" tIns="91425" rIns="91425" bIns="91425" anchor="t" anchorCtr="0">
            <a:noAutofit/>
          </a:bodyPr>
          <a:lstStyle/>
          <a:p>
            <a:pPr lvl="0">
              <a:spcBef>
                <a:spcPts val="0"/>
              </a:spcBef>
              <a:buNone/>
            </a:pPr>
            <a:r>
              <a:rPr lang="en" dirty="0"/>
              <a:t>Target Market #2 - Local Laura</a:t>
            </a:r>
          </a:p>
        </p:txBody>
      </p:sp>
      <p:pic>
        <p:nvPicPr>
          <p:cNvPr id="134" name="Shape 134" descr="Screen Shot 2017-04-28 at 04.46.12 pm.png"/>
          <p:cNvPicPr preferRelativeResize="0"/>
          <p:nvPr/>
        </p:nvPicPr>
        <p:blipFill>
          <a:blip r:embed="rId3">
            <a:alphaModFix/>
          </a:blip>
          <a:stretch>
            <a:fillRect/>
          </a:stretch>
        </p:blipFill>
        <p:spPr>
          <a:xfrm>
            <a:off x="4260467" y="1673380"/>
            <a:ext cx="4786714" cy="2982922"/>
          </a:xfrm>
          <a:prstGeom prst="rect">
            <a:avLst/>
          </a:prstGeom>
          <a:noFill/>
          <a:ln>
            <a:noFill/>
          </a:ln>
        </p:spPr>
      </p:pic>
      <p:sp>
        <p:nvSpPr>
          <p:cNvPr id="8" name="Rectangle 7"/>
          <p:cNvSpPr/>
          <p:nvPr/>
        </p:nvSpPr>
        <p:spPr>
          <a:xfrm flipV="1">
            <a:off x="0" y="0"/>
            <a:ext cx="9144000" cy="220977"/>
          </a:xfrm>
          <a:prstGeom prst="rect">
            <a:avLst/>
          </a:prstGeom>
          <a:solidFill>
            <a:srgbClr val="0068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837"/>
              </a:solidFill>
            </a:endParaRPr>
          </a:p>
        </p:txBody>
      </p:sp>
      <p:sp>
        <p:nvSpPr>
          <p:cNvPr id="9" name="Shape 109"/>
          <p:cNvSpPr txBox="1">
            <a:spLocks/>
          </p:cNvSpPr>
          <p:nvPr/>
        </p:nvSpPr>
        <p:spPr>
          <a:xfrm>
            <a:off x="118120" y="917765"/>
            <a:ext cx="4728534" cy="45746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2800" b="0" i="0" u="none" strike="noStrike" cap="none">
                <a:solidFill>
                  <a:schemeClr val="dk1"/>
                </a:solidFill>
                <a:latin typeface="Arial"/>
                <a:ea typeface="Arial"/>
                <a:cs typeface="Arial"/>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r>
              <a:rPr lang="en" sz="2000" b="1" dirty="0" smtClean="0"/>
              <a:t>Purchasing Patterns of Babyboomers</a:t>
            </a:r>
            <a:endParaRPr lang="en" sz="2000" b="1" dirty="0"/>
          </a:p>
        </p:txBody>
      </p:sp>
      <p:sp>
        <p:nvSpPr>
          <p:cNvPr id="13" name="Shape 109"/>
          <p:cNvSpPr txBox="1">
            <a:spLocks/>
          </p:cNvSpPr>
          <p:nvPr/>
        </p:nvSpPr>
        <p:spPr>
          <a:xfrm>
            <a:off x="4964774" y="1349309"/>
            <a:ext cx="3756568" cy="528879"/>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2800" b="0" i="0" u="none" strike="noStrike" cap="none">
                <a:solidFill>
                  <a:schemeClr val="dk1"/>
                </a:solidFill>
                <a:latin typeface="Arial"/>
                <a:ea typeface="Arial"/>
                <a:cs typeface="Arial"/>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r>
              <a:rPr lang="en" sz="2000" b="1" dirty="0" smtClean="0"/>
              <a:t>Local Laura Integration Map</a:t>
            </a:r>
            <a:endParaRPr lang="en" sz="2000" b="1" dirty="0"/>
          </a:p>
        </p:txBody>
      </p:sp>
      <p:sp>
        <p:nvSpPr>
          <p:cNvPr id="5" name="Rectangle 4"/>
          <p:cNvSpPr/>
          <p:nvPr/>
        </p:nvSpPr>
        <p:spPr>
          <a:xfrm>
            <a:off x="118120" y="1311955"/>
            <a:ext cx="4001845" cy="2246769"/>
          </a:xfrm>
          <a:prstGeom prst="rect">
            <a:avLst/>
          </a:prstGeom>
        </p:spPr>
        <p:txBody>
          <a:bodyPr wrap="square">
            <a:spAutoFit/>
          </a:bodyPr>
          <a:lstStyle/>
          <a:p>
            <a:pPr marL="457200" lvl="0" indent="-228600">
              <a:buFontTx/>
              <a:buChar char="●"/>
            </a:pPr>
            <a:r>
              <a:rPr lang="en-US" dirty="0" smtClean="0"/>
              <a:t>93</a:t>
            </a:r>
            <a:r>
              <a:rPr lang="en-US" dirty="0"/>
              <a:t>% value freshness very highly</a:t>
            </a:r>
          </a:p>
          <a:p>
            <a:pPr marL="457200" lvl="0" indent="-228600">
              <a:buFontTx/>
              <a:buChar char="●"/>
            </a:pPr>
            <a:r>
              <a:rPr lang="en-US" dirty="0"/>
              <a:t>53% response rate for Direct Mail pieces</a:t>
            </a:r>
          </a:p>
          <a:p>
            <a:pPr marL="457200" lvl="0" indent="-228600">
              <a:buFontTx/>
              <a:buChar char="●"/>
            </a:pPr>
            <a:r>
              <a:rPr lang="en-US" dirty="0"/>
              <a:t>46% hold on to magazines after reading </a:t>
            </a:r>
          </a:p>
          <a:p>
            <a:pPr marL="457200" lvl="0" indent="-228600">
              <a:buFontTx/>
              <a:buChar char="●"/>
            </a:pPr>
            <a:r>
              <a:rPr lang="en-US" dirty="0"/>
              <a:t>80% create lists before shopping</a:t>
            </a:r>
          </a:p>
          <a:p>
            <a:pPr marL="457200" lvl="0" indent="-228600">
              <a:buFontTx/>
              <a:buChar char="●"/>
            </a:pPr>
            <a:r>
              <a:rPr lang="en-US" dirty="0"/>
              <a:t>Price conscious, but willing to pay for quality </a:t>
            </a:r>
            <a:r>
              <a:rPr lang="en-US" dirty="0" smtClean="0"/>
              <a:t>products</a:t>
            </a:r>
          </a:p>
          <a:p>
            <a:pPr marL="457200" lvl="0" indent="-228600">
              <a:buFontTx/>
              <a:buChar char="●"/>
            </a:pPr>
            <a:endParaRPr lang="en-US" dirty="0" smtClean="0"/>
          </a:p>
          <a:p>
            <a:pPr marL="457200" lvl="0" indent="-228600">
              <a:buFontTx/>
              <a:buChar char="●"/>
            </a:pPr>
            <a:endParaRPr lang="en-US" dirty="0"/>
          </a:p>
          <a:p>
            <a:pPr marL="228600" lvl="0"/>
            <a:endParaRPr lang="en-US" dirty="0" smtClean="0"/>
          </a:p>
          <a:p>
            <a:pPr marL="228600" lvl="0"/>
            <a:endParaRPr lang="en-US" dirty="0"/>
          </a:p>
        </p:txBody>
      </p:sp>
      <p:sp>
        <p:nvSpPr>
          <p:cNvPr id="10" name="Shape 109"/>
          <p:cNvSpPr txBox="1">
            <a:spLocks/>
          </p:cNvSpPr>
          <p:nvPr/>
        </p:nvSpPr>
        <p:spPr>
          <a:xfrm>
            <a:off x="118120" y="2829621"/>
            <a:ext cx="4728534" cy="45746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2800" b="0" i="0" u="none" strike="noStrike" cap="none">
                <a:solidFill>
                  <a:schemeClr val="dk1"/>
                </a:solidFill>
                <a:latin typeface="Arial"/>
                <a:ea typeface="Arial"/>
                <a:cs typeface="Arial"/>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r>
              <a:rPr lang="en" sz="2000" b="1" dirty="0" smtClean="0"/>
              <a:t>Local Involvement</a:t>
            </a:r>
            <a:endParaRPr lang="en" sz="2000" b="1" dirty="0"/>
          </a:p>
        </p:txBody>
      </p:sp>
      <p:sp>
        <p:nvSpPr>
          <p:cNvPr id="11" name="Rectangle 10"/>
          <p:cNvSpPr/>
          <p:nvPr/>
        </p:nvSpPr>
        <p:spPr>
          <a:xfrm>
            <a:off x="82087" y="3093975"/>
            <a:ext cx="4001845" cy="1384995"/>
          </a:xfrm>
          <a:prstGeom prst="rect">
            <a:avLst/>
          </a:prstGeom>
        </p:spPr>
        <p:txBody>
          <a:bodyPr wrap="square">
            <a:spAutoFit/>
          </a:bodyPr>
          <a:lstStyle/>
          <a:p>
            <a:pPr marL="228600" lvl="0"/>
            <a:endParaRPr lang="en-US" dirty="0" smtClean="0"/>
          </a:p>
          <a:p>
            <a:pPr marL="457200" lvl="0" indent="-228600">
              <a:buFontTx/>
              <a:buChar char="●"/>
            </a:pPr>
            <a:r>
              <a:rPr lang="en-US" dirty="0" smtClean="0"/>
              <a:t>Prefer </a:t>
            </a:r>
            <a:r>
              <a:rPr lang="en-US" dirty="0"/>
              <a:t>specialty stores to retail chains</a:t>
            </a:r>
          </a:p>
          <a:p>
            <a:pPr marL="457200" lvl="0" indent="-228600">
              <a:buFontTx/>
              <a:buChar char="●"/>
            </a:pPr>
            <a:r>
              <a:rPr lang="en-US" dirty="0"/>
              <a:t>Generate 41% of wine sales </a:t>
            </a:r>
          </a:p>
          <a:p>
            <a:pPr marL="228600" lvl="0"/>
            <a:r>
              <a:rPr lang="en-US" dirty="0"/>
              <a:t>*(Virginia Wine Industry records over $1 </a:t>
            </a:r>
            <a:r>
              <a:rPr lang="en-US" dirty="0" smtClean="0"/>
              <a:t>billion in sales </a:t>
            </a:r>
            <a:r>
              <a:rPr lang="en-US" dirty="0"/>
              <a:t>annually)</a:t>
            </a:r>
          </a:p>
          <a:p>
            <a:pPr marL="228600" lvl="0"/>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nodeType="withEffect">
                                  <p:stCondLst>
                                    <p:cond delay="0"/>
                                  </p:stCondLst>
                                  <p:childTnLst>
                                    <p:set>
                                      <p:cBhvr>
                                        <p:cTn id="25" dur="1" fill="hold">
                                          <p:stCondLst>
                                            <p:cond delay="0"/>
                                          </p:stCondLst>
                                        </p:cTn>
                                        <p:tgtEl>
                                          <p:spTgt spid="134"/>
                                        </p:tgtEl>
                                        <p:attrNameLst>
                                          <p:attrName>style.visibility</p:attrName>
                                        </p:attrNameLst>
                                      </p:cBhvr>
                                      <p:to>
                                        <p:strVal val="visible"/>
                                      </p:to>
                                    </p:set>
                                    <p:animEffect transition="in" filter="fade">
                                      <p:cBhvr>
                                        <p:cTn id="26"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5"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0" name="Rectangle 9"/>
          <p:cNvSpPr/>
          <p:nvPr/>
        </p:nvSpPr>
        <p:spPr>
          <a:xfrm>
            <a:off x="0" y="339680"/>
            <a:ext cx="7574692" cy="876819"/>
          </a:xfrm>
          <a:prstGeom prst="rect">
            <a:avLst/>
          </a:prstGeom>
          <a:solidFill>
            <a:srgbClr val="FFB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flipV="1">
            <a:off x="0" y="-1"/>
            <a:ext cx="9144000" cy="271049"/>
          </a:xfrm>
          <a:prstGeom prst="rect">
            <a:avLst/>
          </a:prstGeom>
          <a:solidFill>
            <a:srgbClr val="0068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837"/>
              </a:solidFill>
            </a:endParaRPr>
          </a:p>
        </p:txBody>
      </p:sp>
      <p:sp>
        <p:nvSpPr>
          <p:cNvPr id="141" name="Shape 141"/>
          <p:cNvSpPr txBox="1">
            <a:spLocks noGrp="1"/>
          </p:cNvSpPr>
          <p:nvPr>
            <p:ph type="title"/>
          </p:nvPr>
        </p:nvSpPr>
        <p:spPr>
          <a:xfrm>
            <a:off x="298324" y="247960"/>
            <a:ext cx="7324800" cy="1155300"/>
          </a:xfrm>
          <a:prstGeom prst="rect">
            <a:avLst/>
          </a:prstGeom>
        </p:spPr>
        <p:txBody>
          <a:bodyPr lIns="91425" tIns="91425" rIns="91425" bIns="91425" anchor="t" anchorCtr="0">
            <a:noAutofit/>
          </a:bodyPr>
          <a:lstStyle/>
          <a:p>
            <a:pPr lvl="0">
              <a:spcBef>
                <a:spcPts val="0"/>
              </a:spcBef>
              <a:buNone/>
            </a:pPr>
            <a:r>
              <a:rPr lang="en" dirty="0"/>
              <a:t>Local Laura </a:t>
            </a:r>
            <a:r>
              <a:rPr lang="en" i="1" dirty="0" smtClean="0"/>
              <a:t>LOVES</a:t>
            </a:r>
            <a:r>
              <a:rPr lang="en" dirty="0" smtClean="0"/>
              <a:t> </a:t>
            </a:r>
            <a:r>
              <a:rPr lang="en" dirty="0"/>
              <a:t>going to the Farmers Market. Let’s meet her there! </a:t>
            </a:r>
            <a:endParaRPr lang="en" i="1" dirty="0"/>
          </a:p>
        </p:txBody>
      </p:sp>
      <p:pic>
        <p:nvPicPr>
          <p:cNvPr id="142" name="Shape 142" descr="Screen Shot 2017-04-28 at 5.10.53 PM.png"/>
          <p:cNvPicPr preferRelativeResize="0"/>
          <p:nvPr/>
        </p:nvPicPr>
        <p:blipFill>
          <a:blip r:embed="rId3">
            <a:alphaModFix/>
          </a:blip>
          <a:stretch>
            <a:fillRect/>
          </a:stretch>
        </p:blipFill>
        <p:spPr>
          <a:xfrm>
            <a:off x="5212997" y="3316122"/>
            <a:ext cx="2827198" cy="1719174"/>
          </a:xfrm>
          <a:prstGeom prst="rect">
            <a:avLst/>
          </a:prstGeom>
          <a:noFill/>
          <a:ln>
            <a:noFill/>
          </a:ln>
        </p:spPr>
      </p:pic>
      <p:sp>
        <p:nvSpPr>
          <p:cNvPr id="143" name="Shape 143"/>
          <p:cNvSpPr txBox="1"/>
          <p:nvPr/>
        </p:nvSpPr>
        <p:spPr>
          <a:xfrm>
            <a:off x="232384" y="2702904"/>
            <a:ext cx="3608099" cy="1676490"/>
          </a:xfrm>
          <a:prstGeom prst="rect">
            <a:avLst/>
          </a:prstGeom>
          <a:noFill/>
          <a:ln>
            <a:noFill/>
          </a:ln>
        </p:spPr>
        <p:txBody>
          <a:bodyPr lIns="0" tIns="0" rIns="0" bIns="0" anchor="t" anchorCtr="0">
            <a:noAutofit/>
          </a:bodyPr>
          <a:lstStyle/>
          <a:p>
            <a:pPr marL="457200" lvl="0" indent="-298450" rtl="0">
              <a:spcBef>
                <a:spcPts val="0"/>
              </a:spcBef>
              <a:buSzPct val="100000"/>
              <a:buChar char="●"/>
            </a:pPr>
            <a:r>
              <a:rPr lang="en" dirty="0" smtClean="0"/>
              <a:t>We recommend providing samples </a:t>
            </a:r>
            <a:r>
              <a:rPr lang="en" dirty="0"/>
              <a:t>at </a:t>
            </a:r>
            <a:r>
              <a:rPr lang="en" dirty="0" smtClean="0"/>
              <a:t>Harrisonburg’s </a:t>
            </a:r>
            <a:r>
              <a:rPr lang="en" dirty="0"/>
              <a:t>Farmers Market every Tuesday and Saturday for two weeks beginning on July </a:t>
            </a:r>
            <a:r>
              <a:rPr lang="en" dirty="0" smtClean="0"/>
              <a:t>1</a:t>
            </a:r>
            <a:r>
              <a:rPr lang="en" baseline="30000" dirty="0" smtClean="0"/>
              <a:t>st</a:t>
            </a:r>
            <a:endParaRPr lang="en" dirty="0" smtClean="0"/>
          </a:p>
          <a:p>
            <a:pPr marL="457200" lvl="0" indent="-298450" rtl="0">
              <a:spcBef>
                <a:spcPts val="600"/>
              </a:spcBef>
              <a:spcAft>
                <a:spcPts val="600"/>
              </a:spcAft>
              <a:buSzPct val="100000"/>
              <a:buChar char="●"/>
            </a:pPr>
            <a:r>
              <a:rPr lang="en" dirty="0" smtClean="0"/>
              <a:t>Booth will </a:t>
            </a:r>
            <a:r>
              <a:rPr lang="en" dirty="0"/>
              <a:t>provide </a:t>
            </a:r>
            <a:r>
              <a:rPr lang="en" dirty="0" smtClean="0"/>
              <a:t>Zealous pesto </a:t>
            </a:r>
            <a:r>
              <a:rPr lang="en" dirty="0"/>
              <a:t>along with </a:t>
            </a:r>
            <a:r>
              <a:rPr lang="en" dirty="0" smtClean="0"/>
              <a:t>saltine crackers</a:t>
            </a:r>
            <a:endParaRPr lang="en" dirty="0"/>
          </a:p>
          <a:p>
            <a:pPr marL="457200" lvl="0" indent="-298450" rtl="0">
              <a:spcBef>
                <a:spcPts val="0"/>
              </a:spcBef>
              <a:buSzPct val="100000"/>
              <a:buChar char="●"/>
            </a:pPr>
            <a:r>
              <a:rPr lang="en" dirty="0" smtClean="0"/>
              <a:t>Mailing list sign-up sheets </a:t>
            </a:r>
            <a:r>
              <a:rPr lang="en-US" dirty="0" smtClean="0"/>
              <a:t>w</a:t>
            </a:r>
            <a:r>
              <a:rPr lang="en" dirty="0" smtClean="0"/>
              <a:t>ill be available at the booth as well.</a:t>
            </a:r>
            <a:endParaRPr lang="en" dirty="0"/>
          </a:p>
        </p:txBody>
      </p:sp>
      <p:pic>
        <p:nvPicPr>
          <p:cNvPr id="1026" name="Picture 2" descr="Image result for harrisonburg farmers mark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309" y="1337110"/>
            <a:ext cx="3003293" cy="916245"/>
          </a:xfrm>
          <a:prstGeom prst="rect">
            <a:avLst/>
          </a:prstGeom>
          <a:noFill/>
          <a:extLst>
            <a:ext uri="{909E8E84-426E-40DD-AFC4-6F175D3DCCD1}">
              <a14:hiddenFill xmlns:a14="http://schemas.microsoft.com/office/drawing/2010/main">
                <a:solidFill>
                  <a:srgbClr val="FFFFFF"/>
                </a:solidFill>
              </a14:hiddenFill>
            </a:ext>
          </a:extLst>
        </p:spPr>
      </p:pic>
      <p:sp>
        <p:nvSpPr>
          <p:cNvPr id="8" name="Shape 109"/>
          <p:cNvSpPr txBox="1">
            <a:spLocks/>
          </p:cNvSpPr>
          <p:nvPr/>
        </p:nvSpPr>
        <p:spPr>
          <a:xfrm>
            <a:off x="372288" y="2204961"/>
            <a:ext cx="4488992" cy="45746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2800" b="0" i="0" u="none" strike="noStrike" cap="none">
                <a:solidFill>
                  <a:schemeClr val="dk1"/>
                </a:solidFill>
                <a:latin typeface="Arial"/>
                <a:ea typeface="Arial"/>
                <a:cs typeface="Arial"/>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r>
              <a:rPr lang="en" sz="2000" b="1" dirty="0" smtClean="0"/>
              <a:t>Product Sampling</a:t>
            </a:r>
            <a:endParaRPr lang="en" sz="2000" b="1" dirty="0"/>
          </a:p>
        </p:txBody>
      </p:sp>
      <p:sp>
        <p:nvSpPr>
          <p:cNvPr id="9" name="Shape 109"/>
          <p:cNvSpPr txBox="1">
            <a:spLocks/>
          </p:cNvSpPr>
          <p:nvPr/>
        </p:nvSpPr>
        <p:spPr>
          <a:xfrm>
            <a:off x="4655008" y="1229464"/>
            <a:ext cx="4488992" cy="45746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2800" b="0" i="0" u="none" strike="noStrike" cap="none">
                <a:solidFill>
                  <a:schemeClr val="dk1"/>
                </a:solidFill>
                <a:latin typeface="Arial"/>
                <a:ea typeface="Arial"/>
                <a:cs typeface="Arial"/>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r>
              <a:rPr lang="en" sz="2000" b="1" dirty="0" smtClean="0"/>
              <a:t>Basket Sweepstakes</a:t>
            </a:r>
            <a:endParaRPr lang="en" sz="2000" b="1" dirty="0"/>
          </a:p>
        </p:txBody>
      </p:sp>
      <p:sp>
        <p:nvSpPr>
          <p:cNvPr id="4" name="Rectangle 3"/>
          <p:cNvSpPr/>
          <p:nvPr/>
        </p:nvSpPr>
        <p:spPr>
          <a:xfrm>
            <a:off x="4572000" y="1686924"/>
            <a:ext cx="3894268" cy="2031325"/>
          </a:xfrm>
          <a:prstGeom prst="rect">
            <a:avLst/>
          </a:prstGeom>
        </p:spPr>
        <p:txBody>
          <a:bodyPr wrap="square">
            <a:spAutoFit/>
          </a:bodyPr>
          <a:lstStyle/>
          <a:p>
            <a:pPr marL="457200" lvl="0" indent="-298450">
              <a:buSzPct val="100000"/>
              <a:buFontTx/>
              <a:buChar char="●"/>
            </a:pPr>
            <a:r>
              <a:rPr lang="en-US" dirty="0" smtClean="0"/>
              <a:t>Sweepstakes </a:t>
            </a:r>
            <a:r>
              <a:rPr lang="en-US" dirty="0"/>
              <a:t>should be hosted on July 8th and August 15th at Zealous Pesto’s booth.</a:t>
            </a:r>
          </a:p>
          <a:p>
            <a:pPr marL="457200" lvl="0" indent="-298450">
              <a:buSzPct val="100000"/>
              <a:buFontTx/>
              <a:buChar char="●"/>
            </a:pPr>
            <a:r>
              <a:rPr lang="en-US" dirty="0"/>
              <a:t>Prize: “Taste the Valley” sample basket.</a:t>
            </a:r>
          </a:p>
          <a:p>
            <a:pPr marL="457200" lvl="0" indent="-298450">
              <a:buSzPct val="100000"/>
              <a:buFontTx/>
              <a:buChar char="●"/>
            </a:pPr>
            <a:r>
              <a:rPr lang="en-US" dirty="0"/>
              <a:t>Entry form information will be collected for OCP to build a mailing database.</a:t>
            </a:r>
          </a:p>
          <a:p>
            <a:pPr marL="457200" lvl="0" indent="-298450">
              <a:buSzPct val="100000"/>
              <a:buFontTx/>
              <a:buChar char="●"/>
            </a:pPr>
            <a:r>
              <a:rPr lang="en-US" dirty="0"/>
              <a:t>The winner should be randomly selected.</a:t>
            </a:r>
          </a:p>
          <a:p>
            <a:pPr marL="457200" lvl="0" indent="-298450">
              <a:buSzPct val="100000"/>
              <a:buFontTx/>
              <a:buChar char="●"/>
            </a:pPr>
            <a:endParaRPr lang="en-US" dirty="0"/>
          </a:p>
          <a:p>
            <a:pPr marL="457200" lvl="0" indent="-298450">
              <a:buSzPct val="100000"/>
              <a:buFontTx/>
              <a:buChar char="●"/>
            </a:pPr>
            <a:endParaRPr lang="en"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3"/>
                                        </p:tgtEl>
                                        <p:attrNameLst>
                                          <p:attrName>style.visibility</p:attrName>
                                        </p:attrNameLst>
                                      </p:cBhvr>
                                      <p:to>
                                        <p:strVal val="visible"/>
                                      </p:to>
                                    </p:set>
                                    <p:animEffect transition="in" filter="fade">
                                      <p:cBhvr>
                                        <p:cTn id="13" dur="1000"/>
                                        <p:tgtEl>
                                          <p:spTgt spid="14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childTnLst>
                                </p:cTn>
                              </p:par>
                              <p:par>
                                <p:cTn id="22" presetID="10" presetClass="entr" presetSubtype="0" fill="hold" nodeType="withEffect">
                                  <p:stCondLst>
                                    <p:cond delay="0"/>
                                  </p:stCondLst>
                                  <p:childTnLst>
                                    <p:set>
                                      <p:cBhvr>
                                        <p:cTn id="23" dur="1" fill="hold">
                                          <p:stCondLst>
                                            <p:cond delay="0"/>
                                          </p:stCondLst>
                                        </p:cTn>
                                        <p:tgtEl>
                                          <p:spTgt spid="142"/>
                                        </p:tgtEl>
                                        <p:attrNameLst>
                                          <p:attrName>style.visibility</p:attrName>
                                        </p:attrNameLst>
                                      </p:cBhvr>
                                      <p:to>
                                        <p:strVal val="visible"/>
                                      </p:to>
                                    </p:set>
                                    <p:animEffect transition="in" filter="fade">
                                      <p:cBhvr>
                                        <p:cTn id="24" dur="10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0"/>
      <p:bldP spid="8" grpId="0"/>
      <p:bldP spid="9"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64375"/>
            <a:ext cx="7574692" cy="662382"/>
          </a:xfrm>
          <a:prstGeom prst="rect">
            <a:avLst/>
          </a:prstGeom>
          <a:solidFill>
            <a:srgbClr val="FFB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hape 133"/>
          <p:cNvSpPr txBox="1">
            <a:spLocks noGrp="1"/>
          </p:cNvSpPr>
          <p:nvPr>
            <p:ph type="title"/>
          </p:nvPr>
        </p:nvSpPr>
        <p:spPr>
          <a:xfrm>
            <a:off x="311700" y="264375"/>
            <a:ext cx="8520600" cy="372350"/>
          </a:xfrm>
          <a:prstGeom prst="rect">
            <a:avLst/>
          </a:prstGeom>
        </p:spPr>
        <p:txBody>
          <a:bodyPr lIns="91425" tIns="91425" rIns="91425" bIns="91425" anchor="t" anchorCtr="0">
            <a:noAutofit/>
          </a:bodyPr>
          <a:lstStyle/>
          <a:p>
            <a:pPr lvl="0">
              <a:spcBef>
                <a:spcPts val="0"/>
              </a:spcBef>
              <a:buNone/>
            </a:pPr>
            <a:r>
              <a:rPr lang="en" dirty="0" smtClean="0"/>
              <a:t>Pre and Post Farmer’s Market Promotions</a:t>
            </a:r>
            <a:endParaRPr lang="en" dirty="0"/>
          </a:p>
        </p:txBody>
      </p:sp>
      <p:sp>
        <p:nvSpPr>
          <p:cNvPr id="6" name="Rectangle 5"/>
          <p:cNvSpPr/>
          <p:nvPr/>
        </p:nvSpPr>
        <p:spPr>
          <a:xfrm flipV="1">
            <a:off x="0" y="0"/>
            <a:ext cx="9144000" cy="220977"/>
          </a:xfrm>
          <a:prstGeom prst="rect">
            <a:avLst/>
          </a:prstGeom>
          <a:solidFill>
            <a:srgbClr val="0068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837"/>
              </a:solidFill>
            </a:endParaRPr>
          </a:p>
        </p:txBody>
      </p:sp>
      <p:sp>
        <p:nvSpPr>
          <p:cNvPr id="7" name="Shape 109"/>
          <p:cNvSpPr txBox="1">
            <a:spLocks/>
          </p:cNvSpPr>
          <p:nvPr/>
        </p:nvSpPr>
        <p:spPr>
          <a:xfrm>
            <a:off x="118120" y="1042715"/>
            <a:ext cx="4728534" cy="45746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2800" b="0" i="0" u="none" strike="noStrike" cap="none">
                <a:solidFill>
                  <a:schemeClr val="dk1"/>
                </a:solidFill>
                <a:latin typeface="Arial"/>
                <a:ea typeface="Arial"/>
                <a:cs typeface="Arial"/>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r>
              <a:rPr lang="en" sz="2000" b="1" dirty="0" smtClean="0"/>
              <a:t>WMRA 30” Radio Ad (Script)</a:t>
            </a:r>
            <a:endParaRPr lang="en" sz="2000" b="1" dirty="0"/>
          </a:p>
        </p:txBody>
      </p:sp>
      <p:sp>
        <p:nvSpPr>
          <p:cNvPr id="8" name="Shape 109"/>
          <p:cNvSpPr txBox="1">
            <a:spLocks/>
          </p:cNvSpPr>
          <p:nvPr/>
        </p:nvSpPr>
        <p:spPr>
          <a:xfrm>
            <a:off x="4846654" y="1042715"/>
            <a:ext cx="3678190" cy="45746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2800" b="0" i="0" u="none" strike="noStrike" cap="none">
                <a:solidFill>
                  <a:schemeClr val="dk1"/>
                </a:solidFill>
                <a:latin typeface="Arial"/>
                <a:ea typeface="Arial"/>
                <a:cs typeface="Arial"/>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r>
              <a:rPr lang="en" sz="2000" b="1" dirty="0" smtClean="0"/>
              <a:t>4” x 6” Follow up Postcard</a:t>
            </a:r>
            <a:endParaRPr lang="en" sz="2000" b="1" dirty="0"/>
          </a:p>
        </p:txBody>
      </p:sp>
      <p:sp>
        <p:nvSpPr>
          <p:cNvPr id="9" name="Shape 110"/>
          <p:cNvSpPr txBox="1"/>
          <p:nvPr/>
        </p:nvSpPr>
        <p:spPr>
          <a:xfrm>
            <a:off x="387657" y="2607378"/>
            <a:ext cx="3399689" cy="2032891"/>
          </a:xfrm>
          <a:prstGeom prst="rect">
            <a:avLst/>
          </a:prstGeom>
          <a:noFill/>
          <a:ln>
            <a:solidFill>
              <a:schemeClr val="tx1"/>
            </a:solidFill>
          </a:ln>
        </p:spPr>
        <p:txBody>
          <a:bodyPr lIns="0" tIns="0" rIns="0" bIns="0" anchor="t" anchorCtr="0">
            <a:noAutofit/>
          </a:bodyPr>
          <a:lstStyle/>
          <a:p>
            <a:pPr marL="91440" lvl="0"/>
            <a:r>
              <a:rPr lang="en-US" i="1" dirty="0" smtClean="0"/>
              <a:t>The </a:t>
            </a:r>
            <a:r>
              <a:rPr lang="en-US" i="1" dirty="0"/>
              <a:t>Harrisonburg Farmer’s Market will be taking place this Saturday between 8 and 1 PM at 288 South Liberty Street.  Come out and enjoy all of the local vendors, including the Market’s newest vendor, Our Community Place and their new Zealous Pesto. For more information visit ourcommunityplace.com/</a:t>
            </a:r>
            <a:r>
              <a:rPr lang="en-US" i="1" dirty="0" err="1"/>
              <a:t>zealouspesto</a:t>
            </a:r>
            <a:r>
              <a:rPr lang="en-US" i="1" dirty="0"/>
              <a:t>. </a:t>
            </a:r>
            <a:endParaRPr lang="en-US" i="1" dirty="0" smtClean="0"/>
          </a:p>
          <a:p>
            <a:pPr marL="91440" lvl="0"/>
            <a:r>
              <a:rPr lang="en-US" i="1" dirty="0" smtClean="0"/>
              <a:t>A </a:t>
            </a:r>
            <a:r>
              <a:rPr lang="en-US" i="1" dirty="0"/>
              <a:t>Message from Our Community Place</a:t>
            </a:r>
            <a:r>
              <a:rPr lang="en-US" i="1" dirty="0" smtClean="0"/>
              <a:t>.</a:t>
            </a:r>
            <a:endParaRPr lang="en-US" i="1" dirty="0"/>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9210" y="1488048"/>
            <a:ext cx="2673277" cy="1818284"/>
          </a:xfrm>
          <a:prstGeom prst="rect">
            <a:avLst/>
          </a:prstGeom>
          <a:ln w="6350">
            <a:noFill/>
          </a:ln>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8342" y="3306332"/>
            <a:ext cx="2588291" cy="1760480"/>
          </a:xfrm>
          <a:prstGeom prst="rect">
            <a:avLst/>
          </a:prstGeom>
          <a:ln w="6350">
            <a:solidFill>
              <a:schemeClr val="tx1"/>
            </a:solidFill>
          </a:ln>
        </p:spPr>
      </p:pic>
      <p:sp>
        <p:nvSpPr>
          <p:cNvPr id="16" name="Shape 109"/>
          <p:cNvSpPr txBox="1">
            <a:spLocks/>
          </p:cNvSpPr>
          <p:nvPr/>
        </p:nvSpPr>
        <p:spPr>
          <a:xfrm>
            <a:off x="7152486" y="1825450"/>
            <a:ext cx="912307" cy="403367"/>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2800" b="0" i="0" u="none" strike="noStrike" cap="none">
                <a:solidFill>
                  <a:schemeClr val="dk1"/>
                </a:solidFill>
                <a:latin typeface="Arial"/>
                <a:ea typeface="Arial"/>
                <a:cs typeface="Arial"/>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r>
              <a:rPr lang="en" sz="1100" b="1" i="1" dirty="0" smtClean="0"/>
              <a:t>Frontside</a:t>
            </a:r>
            <a:endParaRPr lang="en" sz="1100" b="1" i="1" dirty="0"/>
          </a:p>
        </p:txBody>
      </p:sp>
      <p:sp>
        <p:nvSpPr>
          <p:cNvPr id="17" name="Shape 109"/>
          <p:cNvSpPr txBox="1">
            <a:spLocks/>
          </p:cNvSpPr>
          <p:nvPr/>
        </p:nvSpPr>
        <p:spPr>
          <a:xfrm>
            <a:off x="4846654" y="3984888"/>
            <a:ext cx="912307" cy="403367"/>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2800" b="0" i="0" u="none" strike="noStrike" cap="none">
                <a:solidFill>
                  <a:schemeClr val="dk1"/>
                </a:solidFill>
                <a:latin typeface="Arial"/>
                <a:ea typeface="Arial"/>
                <a:cs typeface="Arial"/>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r>
              <a:rPr lang="en" sz="1100" b="1" i="1" dirty="0" smtClean="0"/>
              <a:t>Backside</a:t>
            </a:r>
            <a:endParaRPr lang="en" sz="1100" b="1" i="1" dirty="0"/>
          </a:p>
        </p:txBody>
      </p:sp>
      <p:sp>
        <p:nvSpPr>
          <p:cNvPr id="20" name="Rectangle 19"/>
          <p:cNvSpPr/>
          <p:nvPr/>
        </p:nvSpPr>
        <p:spPr>
          <a:xfrm>
            <a:off x="118120" y="1684444"/>
            <a:ext cx="4261044" cy="738664"/>
          </a:xfrm>
          <a:prstGeom prst="rect">
            <a:avLst/>
          </a:prstGeom>
        </p:spPr>
        <p:txBody>
          <a:bodyPr wrap="square">
            <a:spAutoFit/>
          </a:bodyPr>
          <a:lstStyle/>
          <a:p>
            <a:pPr marL="158750" lvl="0">
              <a:buSzPct val="100000"/>
            </a:pPr>
            <a:r>
              <a:rPr lang="en-US" dirty="0" smtClean="0"/>
              <a:t>We propose the following 30 second ad to air in all four counties reached by the WMRA radio station:</a:t>
            </a:r>
            <a:endParaRPr lang="en-US" dirty="0"/>
          </a:p>
        </p:txBody>
      </p:sp>
    </p:spTree>
    <p:extLst>
      <p:ext uri="{BB962C8B-B14F-4D97-AF65-F5344CB8AC3E}">
        <p14:creationId xmlns:p14="http://schemas.microsoft.com/office/powerpoint/2010/main" val="3949159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6" grpId="0"/>
      <p:bldP spid="17"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6" name="Title 5"/>
          <p:cNvSpPr>
            <a:spLocks noGrp="1"/>
          </p:cNvSpPr>
          <p:nvPr>
            <p:ph type="title"/>
          </p:nvPr>
        </p:nvSpPr>
        <p:spPr>
          <a:xfrm>
            <a:off x="0" y="302058"/>
            <a:ext cx="4438611" cy="572700"/>
          </a:xfrm>
          <a:prstGeom prst="rect">
            <a:avLst/>
          </a:prstGeom>
          <a:solidFill>
            <a:srgbClr val="FFB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  </a:t>
            </a:r>
            <a:r>
              <a:rPr lang="en-US" dirty="0" err="1" smtClean="0"/>
              <a:t>CrossKeys</a:t>
            </a:r>
            <a:r>
              <a:rPr lang="en-US" dirty="0" smtClean="0"/>
              <a:t> </a:t>
            </a:r>
            <a:r>
              <a:rPr lang="en-US" dirty="0" smtClean="0"/>
              <a:t>Vineyards</a:t>
            </a:r>
            <a:endParaRPr lang="en-US" dirty="0"/>
          </a:p>
        </p:txBody>
      </p:sp>
      <p:sp>
        <p:nvSpPr>
          <p:cNvPr id="7" name="Shape 109"/>
          <p:cNvSpPr txBox="1">
            <a:spLocks/>
          </p:cNvSpPr>
          <p:nvPr/>
        </p:nvSpPr>
        <p:spPr>
          <a:xfrm>
            <a:off x="118120" y="1042715"/>
            <a:ext cx="4728534" cy="45746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2800" b="0" i="0" u="none" strike="noStrike" cap="none">
                <a:solidFill>
                  <a:schemeClr val="dk1"/>
                </a:solidFill>
                <a:latin typeface="Arial"/>
                <a:ea typeface="Arial"/>
                <a:cs typeface="Arial"/>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r>
              <a:rPr lang="en" sz="2000" b="1" dirty="0" smtClean="0"/>
              <a:t>“Finally Friday’s” Featurette</a:t>
            </a:r>
            <a:endParaRPr lang="en" sz="2000" b="1" dirty="0"/>
          </a:p>
        </p:txBody>
      </p:sp>
      <p:sp>
        <p:nvSpPr>
          <p:cNvPr id="8" name="Shape 109"/>
          <p:cNvSpPr txBox="1">
            <a:spLocks/>
          </p:cNvSpPr>
          <p:nvPr/>
        </p:nvSpPr>
        <p:spPr>
          <a:xfrm>
            <a:off x="5103678" y="2176111"/>
            <a:ext cx="4728534" cy="45746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2800" b="0" i="0" u="none" strike="noStrike" cap="none">
                <a:solidFill>
                  <a:schemeClr val="dk1"/>
                </a:solidFill>
                <a:latin typeface="Arial"/>
                <a:ea typeface="Arial"/>
                <a:cs typeface="Arial"/>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r>
              <a:rPr lang="en" sz="2000" b="1" dirty="0" smtClean="0"/>
              <a:t>WMRA 30” Radio Ad (Script)</a:t>
            </a:r>
            <a:endParaRPr lang="en" sz="2000" b="1" dirty="0"/>
          </a:p>
        </p:txBody>
      </p:sp>
      <p:sp>
        <p:nvSpPr>
          <p:cNvPr id="9" name="Shape 110"/>
          <p:cNvSpPr txBox="1"/>
          <p:nvPr/>
        </p:nvSpPr>
        <p:spPr>
          <a:xfrm>
            <a:off x="5249528" y="2756186"/>
            <a:ext cx="3392004" cy="1724729"/>
          </a:xfrm>
          <a:prstGeom prst="rect">
            <a:avLst/>
          </a:prstGeom>
          <a:noFill/>
          <a:ln>
            <a:solidFill>
              <a:schemeClr val="tx1"/>
            </a:solidFill>
          </a:ln>
        </p:spPr>
        <p:txBody>
          <a:bodyPr lIns="0" tIns="0" rIns="0" bIns="0" anchor="t" anchorCtr="0">
            <a:noAutofit/>
          </a:bodyPr>
          <a:lstStyle/>
          <a:p>
            <a:pPr marL="91440" lvl="0"/>
            <a:r>
              <a:rPr lang="en-US" i="1" dirty="0"/>
              <a:t>The Non Profit Our Community Place will be hosting a “Live the Zealous Life” pesto tasting at </a:t>
            </a:r>
            <a:r>
              <a:rPr lang="en-US" i="1" dirty="0" err="1" smtClean="0"/>
              <a:t>CrossKeys</a:t>
            </a:r>
            <a:r>
              <a:rPr lang="en-US" i="1" dirty="0" smtClean="0"/>
              <a:t> </a:t>
            </a:r>
            <a:r>
              <a:rPr lang="en-US" i="1" dirty="0"/>
              <a:t>Vineyard. Try free samples of Zealous Pesto while you enjoy </a:t>
            </a:r>
            <a:r>
              <a:rPr lang="en-US" i="1" dirty="0" err="1" smtClean="0"/>
              <a:t>CrossKey’s</a:t>
            </a:r>
            <a:r>
              <a:rPr lang="en-US" i="1" dirty="0" smtClean="0"/>
              <a:t> </a:t>
            </a:r>
            <a:r>
              <a:rPr lang="en-US" i="1" dirty="0"/>
              <a:t>wine.  This event will be Friday from 5:30 to 8:30PM.  Reserve your ticket at livethezealouslife.com. </a:t>
            </a:r>
            <a:endParaRPr lang="en-US" i="1" dirty="0" smtClean="0"/>
          </a:p>
          <a:p>
            <a:pPr marL="91440" lvl="0"/>
            <a:r>
              <a:rPr lang="en-US" i="1" dirty="0" smtClean="0"/>
              <a:t>A </a:t>
            </a:r>
            <a:r>
              <a:rPr lang="en-US" i="1" dirty="0"/>
              <a:t>message from Our Community Place.</a:t>
            </a:r>
          </a:p>
        </p:txBody>
      </p:sp>
      <p:pic>
        <p:nvPicPr>
          <p:cNvPr id="2050" name="Picture 2" descr="Image result for cross keys viney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0162" y="386621"/>
            <a:ext cx="1666875" cy="166687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flipV="1">
            <a:off x="0" y="10758"/>
            <a:ext cx="9144000" cy="220977"/>
          </a:xfrm>
          <a:prstGeom prst="rect">
            <a:avLst/>
          </a:prstGeom>
          <a:solidFill>
            <a:srgbClr val="0068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837"/>
              </a:solidFill>
            </a:endParaRPr>
          </a:p>
        </p:txBody>
      </p:sp>
      <p:sp>
        <p:nvSpPr>
          <p:cNvPr id="12" name="Shape 110"/>
          <p:cNvSpPr txBox="1"/>
          <p:nvPr/>
        </p:nvSpPr>
        <p:spPr>
          <a:xfrm>
            <a:off x="240599" y="1280160"/>
            <a:ext cx="3954883" cy="4229720"/>
          </a:xfrm>
          <a:prstGeom prst="rect">
            <a:avLst/>
          </a:prstGeom>
          <a:noFill/>
          <a:ln>
            <a:noFill/>
          </a:ln>
        </p:spPr>
        <p:txBody>
          <a:bodyPr lIns="91425" tIns="91425" rIns="91425" bIns="91425" anchor="t" anchorCtr="0">
            <a:noAutofit/>
          </a:bodyPr>
          <a:lstStyle/>
          <a:p>
            <a:pPr lvl="0" rtl="0">
              <a:spcBef>
                <a:spcPts val="0"/>
              </a:spcBef>
              <a:buNone/>
            </a:pPr>
            <a:endParaRPr dirty="0"/>
          </a:p>
          <a:p>
            <a:pPr marL="457200" lvl="0" indent="-228600">
              <a:buChar char="●"/>
            </a:pPr>
            <a:r>
              <a:rPr lang="en-US" dirty="0" smtClean="0"/>
              <a:t>Every Friday </a:t>
            </a:r>
            <a:r>
              <a:rPr lang="en-US" dirty="0"/>
              <a:t>night </a:t>
            </a:r>
            <a:r>
              <a:rPr lang="en-US" dirty="0" err="1" smtClean="0"/>
              <a:t>CrossKeys</a:t>
            </a:r>
            <a:r>
              <a:rPr lang="en-US" dirty="0" smtClean="0"/>
              <a:t> hosts live music and wine tasting.</a:t>
            </a:r>
            <a:endParaRPr dirty="0"/>
          </a:p>
          <a:p>
            <a:pPr marL="457200" lvl="0" indent="-228600">
              <a:spcBef>
                <a:spcPts val="1200"/>
              </a:spcBef>
              <a:buChar char="●"/>
            </a:pPr>
            <a:r>
              <a:rPr lang="en" dirty="0" smtClean="0"/>
              <a:t>We recommend a partnership where Zealous Pesto will be served with bruschetta as the main h</a:t>
            </a:r>
            <a:r>
              <a:rPr lang="en-US" dirty="0" smtClean="0"/>
              <a:t>or d'oeuvre to accompany the visitors’ glasses of wine.</a:t>
            </a:r>
            <a:endParaRPr lang="en" dirty="0" smtClean="0"/>
          </a:p>
          <a:p>
            <a:pPr marL="457200" lvl="0" indent="-228600">
              <a:spcBef>
                <a:spcPts val="1200"/>
              </a:spcBef>
              <a:spcAft>
                <a:spcPts val="1200"/>
              </a:spcAft>
              <a:buChar char="●"/>
            </a:pPr>
            <a:r>
              <a:rPr lang="en-US" dirty="0" smtClean="0"/>
              <a:t>Visitors will be able to relax</a:t>
            </a:r>
            <a:r>
              <a:rPr lang="en-US" dirty="0"/>
              <a:t>, enjoy the </a:t>
            </a:r>
            <a:r>
              <a:rPr lang="en-US" dirty="0" smtClean="0"/>
              <a:t>night, </a:t>
            </a:r>
            <a:r>
              <a:rPr lang="en-US" dirty="0"/>
              <a:t>and “Live the Zealous </a:t>
            </a:r>
            <a:r>
              <a:rPr lang="en-US" dirty="0" smtClean="0"/>
              <a:t>Life.”</a:t>
            </a:r>
            <a:endParaRPr lang="en-US" dirty="0"/>
          </a:p>
        </p:txBody>
      </p:sp>
      <p:pic>
        <p:nvPicPr>
          <p:cNvPr id="4" name="Picture 3"/>
          <p:cNvPicPr>
            <a:picLocks noChangeAspect="1"/>
          </p:cNvPicPr>
          <p:nvPr/>
        </p:nvPicPr>
        <p:blipFill>
          <a:blip r:embed="rId4"/>
          <a:stretch>
            <a:fillRect/>
          </a:stretch>
        </p:blipFill>
        <p:spPr>
          <a:xfrm>
            <a:off x="240599" y="3677283"/>
            <a:ext cx="2421152" cy="1316094"/>
          </a:xfrm>
          <a:prstGeom prst="rect">
            <a:avLst/>
          </a:prstGeom>
        </p:spPr>
      </p:pic>
      <p:pic>
        <p:nvPicPr>
          <p:cNvPr id="5" name="Picture 4"/>
          <p:cNvPicPr>
            <a:picLocks noChangeAspect="1"/>
          </p:cNvPicPr>
          <p:nvPr/>
        </p:nvPicPr>
        <p:blipFill>
          <a:blip r:embed="rId5"/>
          <a:stretch>
            <a:fillRect/>
          </a:stretch>
        </p:blipFill>
        <p:spPr>
          <a:xfrm>
            <a:off x="2819871" y="3677283"/>
            <a:ext cx="1289550" cy="12895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1"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grpId="1"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8" grpId="1"/>
      <p:bldP spid="9" grpId="0" animBg="1"/>
      <p:bldP spid="9" grpId="1" animBg="1"/>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2" name="Rectangle 11"/>
          <p:cNvSpPr/>
          <p:nvPr/>
        </p:nvSpPr>
        <p:spPr>
          <a:xfrm rot="5400000" flipV="1">
            <a:off x="547968" y="484766"/>
            <a:ext cx="4110767" cy="5206701"/>
          </a:xfrm>
          <a:prstGeom prst="rect">
            <a:avLst/>
          </a:prstGeom>
          <a:solidFill>
            <a:srgbClr val="0068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837"/>
              </a:solidFill>
            </a:endParaRPr>
          </a:p>
        </p:txBody>
      </p:sp>
      <p:sp>
        <p:nvSpPr>
          <p:cNvPr id="11" name="Rectangle 10"/>
          <p:cNvSpPr/>
          <p:nvPr/>
        </p:nvSpPr>
        <p:spPr>
          <a:xfrm flipV="1">
            <a:off x="4878221" y="187904"/>
            <a:ext cx="4265780" cy="4955593"/>
          </a:xfrm>
          <a:prstGeom prst="rect">
            <a:avLst/>
          </a:prstGeom>
          <a:solidFill>
            <a:srgbClr val="0068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837"/>
              </a:solidFill>
            </a:endParaRPr>
          </a:p>
        </p:txBody>
      </p:sp>
      <p:pic>
        <p:nvPicPr>
          <p:cNvPr id="167" name="Shape 167" descr="Picture1.png"/>
          <p:cNvPicPr preferRelativeResize="0"/>
          <p:nvPr/>
        </p:nvPicPr>
        <p:blipFill>
          <a:blip r:embed="rId3">
            <a:alphaModFix/>
          </a:blip>
          <a:stretch>
            <a:fillRect/>
          </a:stretch>
        </p:blipFill>
        <p:spPr>
          <a:xfrm>
            <a:off x="600817" y="1315125"/>
            <a:ext cx="2802257" cy="3545981"/>
          </a:xfrm>
          <a:prstGeom prst="rect">
            <a:avLst/>
          </a:prstGeom>
          <a:noFill/>
          <a:ln>
            <a:noFill/>
          </a:ln>
        </p:spPr>
      </p:pic>
      <p:pic>
        <p:nvPicPr>
          <p:cNvPr id="168" name="Shape 168"/>
          <p:cNvPicPr preferRelativeResize="0"/>
          <p:nvPr/>
        </p:nvPicPr>
        <p:blipFill>
          <a:blip r:embed="rId4">
            <a:alphaModFix/>
          </a:blip>
          <a:stretch>
            <a:fillRect/>
          </a:stretch>
        </p:blipFill>
        <p:spPr>
          <a:xfrm>
            <a:off x="3646842" y="264375"/>
            <a:ext cx="691858" cy="669709"/>
          </a:xfrm>
          <a:prstGeom prst="rect">
            <a:avLst/>
          </a:prstGeom>
          <a:noFill/>
          <a:ln>
            <a:noFill/>
          </a:ln>
        </p:spPr>
      </p:pic>
      <p:pic>
        <p:nvPicPr>
          <p:cNvPr id="3074" name="Picture 2" descr="https://lh4.googleusercontent.com/GoxriVEr5QLDfDsTJ54fg9xBzSM4DG33nJEOglPoaHrxQJd4AfCow4eeRCos8Mza-DLDVBbCyXU4J7uUddAClliHxi2DhINvwNmPjjaMm07Z8AJh1wbNbNPoyvo-qF5AwFh_pT-1pt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4737" y="680123"/>
            <a:ext cx="3197563" cy="142253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271702"/>
            <a:ext cx="3107321" cy="662382"/>
          </a:xfrm>
          <a:prstGeom prst="rect">
            <a:avLst/>
          </a:prstGeom>
          <a:solidFill>
            <a:srgbClr val="FFB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hape 133"/>
          <p:cNvSpPr txBox="1">
            <a:spLocks/>
          </p:cNvSpPr>
          <p:nvPr/>
        </p:nvSpPr>
        <p:spPr>
          <a:xfrm>
            <a:off x="311700" y="264375"/>
            <a:ext cx="8520600" cy="37235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2800" b="0" i="0" u="none" strike="noStrike" cap="none">
                <a:solidFill>
                  <a:schemeClr val="dk1"/>
                </a:solidFill>
                <a:latin typeface="Arial"/>
                <a:ea typeface="Arial"/>
                <a:cs typeface="Arial"/>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r>
              <a:rPr lang="en" dirty="0" smtClean="0"/>
              <a:t>Facebook Page</a:t>
            </a:r>
            <a:endParaRPr lang="en" dirty="0"/>
          </a:p>
        </p:txBody>
      </p:sp>
      <p:sp>
        <p:nvSpPr>
          <p:cNvPr id="9" name="Rectangle 8"/>
          <p:cNvSpPr/>
          <p:nvPr/>
        </p:nvSpPr>
        <p:spPr>
          <a:xfrm flipV="1">
            <a:off x="0" y="-25657"/>
            <a:ext cx="9144000" cy="246634"/>
          </a:xfrm>
          <a:prstGeom prst="rect">
            <a:avLst/>
          </a:prstGeom>
          <a:solidFill>
            <a:srgbClr val="0068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837"/>
              </a:solidFill>
            </a:endParaRPr>
          </a:p>
        </p:txBody>
      </p:sp>
      <p:pic>
        <p:nvPicPr>
          <p:cNvPr id="3076" name="Picture 4" descr="Screen Shot 2017-04-17 at 11.52.42 pm.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3790" y="2709337"/>
            <a:ext cx="2674811" cy="1622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0" name="Rectangle 9"/>
          <p:cNvSpPr/>
          <p:nvPr/>
        </p:nvSpPr>
        <p:spPr>
          <a:xfrm>
            <a:off x="0" y="306173"/>
            <a:ext cx="4604273" cy="705780"/>
          </a:xfrm>
          <a:prstGeom prst="rect">
            <a:avLst/>
          </a:prstGeom>
          <a:solidFill>
            <a:srgbClr val="FFB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flipV="1">
            <a:off x="0" y="0"/>
            <a:ext cx="9144000" cy="220977"/>
          </a:xfrm>
          <a:prstGeom prst="rect">
            <a:avLst/>
          </a:prstGeom>
          <a:solidFill>
            <a:srgbClr val="0068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6837"/>
                </a:solidFill>
              </a:rPr>
              <a:t>c</a:t>
            </a:r>
            <a:endParaRPr lang="en-US" dirty="0">
              <a:solidFill>
                <a:srgbClr val="006837"/>
              </a:solidFill>
            </a:endParaRPr>
          </a:p>
        </p:txBody>
      </p:sp>
      <p:sp>
        <p:nvSpPr>
          <p:cNvPr id="173" name="Shape 173"/>
          <p:cNvSpPr txBox="1">
            <a:spLocks noGrp="1"/>
          </p:cNvSpPr>
          <p:nvPr>
            <p:ph type="title"/>
          </p:nvPr>
        </p:nvSpPr>
        <p:spPr>
          <a:xfrm>
            <a:off x="311700" y="363737"/>
            <a:ext cx="8520600" cy="378462"/>
          </a:xfrm>
          <a:prstGeom prst="rect">
            <a:avLst/>
          </a:prstGeom>
        </p:spPr>
        <p:txBody>
          <a:bodyPr lIns="91425" tIns="91425" rIns="91425" bIns="91425" anchor="t" anchorCtr="0">
            <a:noAutofit/>
          </a:bodyPr>
          <a:lstStyle/>
          <a:p>
            <a:pPr lvl="0">
              <a:spcBef>
                <a:spcPts val="0"/>
              </a:spcBef>
              <a:buNone/>
            </a:pPr>
            <a:r>
              <a:rPr lang="en" dirty="0" smtClean="0"/>
              <a:t>4” x 6” Recipe Postcards</a:t>
            </a:r>
            <a:endParaRPr lang="en"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297" y="2694977"/>
            <a:ext cx="2784429" cy="185783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1337" y="2694977"/>
            <a:ext cx="2785976" cy="1857833"/>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2925" y="517135"/>
            <a:ext cx="2848427" cy="1898951"/>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2925" y="2655092"/>
            <a:ext cx="2848159" cy="1897718"/>
          </a:xfrm>
          <a:prstGeom prst="rect">
            <a:avLst/>
          </a:prstGeom>
        </p:spPr>
      </p:pic>
      <p:sp>
        <p:nvSpPr>
          <p:cNvPr id="12" name="Shape 109"/>
          <p:cNvSpPr txBox="1">
            <a:spLocks/>
          </p:cNvSpPr>
          <p:nvPr/>
        </p:nvSpPr>
        <p:spPr>
          <a:xfrm>
            <a:off x="311700" y="869193"/>
            <a:ext cx="740782" cy="403367"/>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2800" b="0" i="0" u="none" strike="noStrike" cap="none">
                <a:solidFill>
                  <a:schemeClr val="dk1"/>
                </a:solidFill>
                <a:latin typeface="Arial"/>
                <a:ea typeface="Arial"/>
                <a:cs typeface="Arial"/>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lang="en" sz="1100" b="1" i="1" dirty="0"/>
          </a:p>
        </p:txBody>
      </p:sp>
      <p:sp>
        <p:nvSpPr>
          <p:cNvPr id="13" name="Shape 110"/>
          <p:cNvSpPr txBox="1"/>
          <p:nvPr/>
        </p:nvSpPr>
        <p:spPr>
          <a:xfrm>
            <a:off x="311700" y="1040784"/>
            <a:ext cx="5128279" cy="1539634"/>
          </a:xfrm>
          <a:prstGeom prst="rect">
            <a:avLst/>
          </a:prstGeom>
          <a:noFill/>
          <a:ln>
            <a:solidFill>
              <a:schemeClr val="bg1"/>
            </a:solidFill>
          </a:ln>
        </p:spPr>
        <p:txBody>
          <a:bodyPr lIns="91425" tIns="91425" rIns="91425" bIns="91425" anchor="t" anchorCtr="0">
            <a:noAutofit/>
          </a:bodyPr>
          <a:lstStyle/>
          <a:p>
            <a:pPr marL="457200" lvl="0" indent="-228600">
              <a:buChar char="●"/>
            </a:pPr>
            <a:r>
              <a:rPr lang="en-US" dirty="0" smtClean="0"/>
              <a:t>These </a:t>
            </a:r>
            <a:r>
              <a:rPr lang="en-US" dirty="0" smtClean="0"/>
              <a:t>should </a:t>
            </a:r>
            <a:r>
              <a:rPr lang="en-US" dirty="0"/>
              <a:t>serve as both a reminder and novelty advertisement that creates new ways to use Zealous for people who have or have not purchased the product.</a:t>
            </a:r>
          </a:p>
          <a:p>
            <a:pPr marL="457200" lvl="0" indent="-228600">
              <a:spcBef>
                <a:spcPts val="1200"/>
              </a:spcBef>
              <a:buChar char="●"/>
            </a:pPr>
            <a:r>
              <a:rPr lang="en-US" dirty="0"/>
              <a:t>Should be an effective conversion piece since direct mail is the most commonly-sited purchase influencer for baby boomers</a:t>
            </a:r>
            <a:r>
              <a:rPr lang="en-US" dirty="0" smtClean="0"/>
              <a:t>.</a:t>
            </a:r>
            <a:endParaRPr lang="en-US" dirty="0"/>
          </a:p>
        </p:txBody>
      </p:sp>
      <p:sp>
        <p:nvSpPr>
          <p:cNvPr id="15" name="Rectangle 14"/>
          <p:cNvSpPr/>
          <p:nvPr/>
        </p:nvSpPr>
        <p:spPr>
          <a:xfrm flipV="1">
            <a:off x="0" y="4791816"/>
            <a:ext cx="9144000" cy="351684"/>
          </a:xfrm>
          <a:prstGeom prst="rect">
            <a:avLst/>
          </a:prstGeom>
          <a:solidFill>
            <a:srgbClr val="0068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6837"/>
                </a:solidFill>
              </a:rPr>
              <a:t>c</a:t>
            </a:r>
            <a:endParaRPr lang="en-US" dirty="0">
              <a:solidFill>
                <a:srgbClr val="006837"/>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fade">
                                      <p:cBhvr>
                                        <p:cTn id="10" dur="1000"/>
                                        <p:tgtEl>
                                          <p:spTgt spid="1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9" name="Rectangle 8"/>
          <p:cNvSpPr/>
          <p:nvPr/>
        </p:nvSpPr>
        <p:spPr>
          <a:xfrm>
            <a:off x="0" y="306705"/>
            <a:ext cx="9144000" cy="567354"/>
          </a:xfrm>
          <a:prstGeom prst="rect">
            <a:avLst/>
          </a:prstGeom>
          <a:solidFill>
            <a:srgbClr val="FFB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Shape 181"/>
          <p:cNvSpPr txBox="1">
            <a:spLocks noGrp="1"/>
          </p:cNvSpPr>
          <p:nvPr>
            <p:ph type="title"/>
          </p:nvPr>
        </p:nvSpPr>
        <p:spPr>
          <a:xfrm>
            <a:off x="-548640" y="251739"/>
            <a:ext cx="10262796" cy="992550"/>
          </a:xfrm>
          <a:prstGeom prst="rect">
            <a:avLst/>
          </a:prstGeom>
        </p:spPr>
        <p:txBody>
          <a:bodyPr lIns="91425" tIns="91425" rIns="91425" bIns="91425" anchor="t" anchorCtr="0">
            <a:noAutofit/>
          </a:bodyPr>
          <a:lstStyle/>
          <a:p>
            <a:pPr lvl="0" algn="ctr">
              <a:spcBef>
                <a:spcPts val="0"/>
              </a:spcBef>
              <a:buNone/>
            </a:pPr>
            <a:r>
              <a:rPr lang="en" sz="2300" b="1" dirty="0" smtClean="0"/>
              <a:t>3.75” x 2.0” Size Print Ad for </a:t>
            </a:r>
            <a:r>
              <a:rPr lang="en" sz="2300" b="1" i="1" dirty="0" smtClean="0"/>
              <a:t>Bloom Magazine </a:t>
            </a:r>
            <a:r>
              <a:rPr lang="en" sz="2300" b="1" dirty="0" smtClean="0"/>
              <a:t>&amp; Press Release</a:t>
            </a:r>
            <a:endParaRPr lang="en" sz="2300" b="1" dirty="0"/>
          </a:p>
        </p:txBody>
      </p:sp>
      <p:pic>
        <p:nvPicPr>
          <p:cNvPr id="183" name="Shape 183" descr="Screen Shot 2017-04-13 at 09.25.56 pm.png"/>
          <p:cNvPicPr preferRelativeResize="0"/>
          <p:nvPr/>
        </p:nvPicPr>
        <p:blipFill>
          <a:blip r:embed="rId3">
            <a:alphaModFix/>
          </a:blip>
          <a:stretch>
            <a:fillRect/>
          </a:stretch>
        </p:blipFill>
        <p:spPr>
          <a:xfrm>
            <a:off x="297900" y="3262962"/>
            <a:ext cx="3389568" cy="1676215"/>
          </a:xfrm>
          <a:prstGeom prst="rect">
            <a:avLst/>
          </a:prstGeom>
          <a:noFill/>
          <a:ln>
            <a:noFill/>
          </a:ln>
        </p:spPr>
      </p:pic>
      <p:sp>
        <p:nvSpPr>
          <p:cNvPr id="184" name="Shape 184"/>
          <p:cNvSpPr txBox="1"/>
          <p:nvPr/>
        </p:nvSpPr>
        <p:spPr>
          <a:xfrm>
            <a:off x="5200900" y="1182550"/>
            <a:ext cx="3943200" cy="3593400"/>
          </a:xfrm>
          <a:prstGeom prst="rect">
            <a:avLst/>
          </a:prstGeom>
          <a:noFill/>
          <a:ln>
            <a:noFill/>
          </a:ln>
        </p:spPr>
        <p:txBody>
          <a:bodyPr lIns="91425" tIns="91425" rIns="91425" bIns="91425" anchor="t" anchorCtr="0">
            <a:noAutofit/>
          </a:bodyPr>
          <a:lstStyle/>
          <a:p>
            <a:pPr lvl="0">
              <a:spcBef>
                <a:spcPts val="0"/>
              </a:spcBef>
              <a:buNone/>
            </a:pPr>
            <a:endParaRPr/>
          </a:p>
        </p:txBody>
      </p:sp>
      <p:pic>
        <p:nvPicPr>
          <p:cNvPr id="185" name="Shape 185" descr="Screen Shot 2017-04-29 at 10.34.19 PM.png"/>
          <p:cNvPicPr preferRelativeResize="0"/>
          <p:nvPr/>
        </p:nvPicPr>
        <p:blipFill>
          <a:blip r:embed="rId4">
            <a:alphaModFix/>
          </a:blip>
          <a:stretch>
            <a:fillRect/>
          </a:stretch>
        </p:blipFill>
        <p:spPr>
          <a:xfrm>
            <a:off x="6787938" y="1527424"/>
            <a:ext cx="2229709" cy="3031061"/>
          </a:xfrm>
          <a:prstGeom prst="rect">
            <a:avLst/>
          </a:prstGeom>
          <a:noFill/>
          <a:ln>
            <a:noFill/>
          </a:ln>
        </p:spPr>
      </p:pic>
      <p:sp>
        <p:nvSpPr>
          <p:cNvPr id="186" name="Shape 186"/>
          <p:cNvSpPr txBox="1"/>
          <p:nvPr/>
        </p:nvSpPr>
        <p:spPr>
          <a:xfrm>
            <a:off x="3865231" y="1467122"/>
            <a:ext cx="2922707" cy="3811800"/>
          </a:xfrm>
          <a:prstGeom prst="rect">
            <a:avLst/>
          </a:prstGeom>
          <a:noFill/>
          <a:ln>
            <a:noFill/>
          </a:ln>
        </p:spPr>
        <p:txBody>
          <a:bodyPr lIns="91425" tIns="91425" rIns="91425" bIns="91425" anchor="t" anchorCtr="0">
            <a:noAutofit/>
          </a:bodyPr>
          <a:lstStyle/>
          <a:p>
            <a:pPr marL="457200" lvl="0" indent="-298450" rtl="0">
              <a:spcBef>
                <a:spcPts val="0"/>
              </a:spcBef>
              <a:buSzPct val="100000"/>
              <a:buChar char="●"/>
            </a:pPr>
            <a:r>
              <a:rPr lang="en" sz="1200" dirty="0"/>
              <a:t>Main objective is to create strong brand image.</a:t>
            </a:r>
          </a:p>
          <a:p>
            <a:pPr marL="457200" lvl="0" indent="-298450" rtl="0">
              <a:spcBef>
                <a:spcPts val="1200"/>
              </a:spcBef>
              <a:spcAft>
                <a:spcPts val="1200"/>
              </a:spcAft>
              <a:buSzPct val="100000"/>
              <a:buChar char="●"/>
            </a:pPr>
            <a:r>
              <a:rPr lang="en" sz="1200" dirty="0"/>
              <a:t>Should primarily discuss the mission of OCP, the positive impact it has on the Harrisonburg community, and the Farmer’s Market event.</a:t>
            </a:r>
          </a:p>
          <a:p>
            <a:pPr marL="457200" lvl="0" indent="-298450" rtl="0">
              <a:spcBef>
                <a:spcPts val="0"/>
              </a:spcBef>
              <a:buSzPct val="100000"/>
              <a:buChar char="●"/>
            </a:pPr>
            <a:r>
              <a:rPr lang="en" sz="1200" dirty="0"/>
              <a:t>The press release should be sent to local journalists (DNR &amp; WHSV).</a:t>
            </a:r>
          </a:p>
          <a:p>
            <a:pPr marL="457200" lvl="0" indent="-298450" rtl="0">
              <a:spcBef>
                <a:spcPts val="1200"/>
              </a:spcBef>
              <a:buSzPct val="100000"/>
              <a:buChar char="●"/>
            </a:pPr>
            <a:r>
              <a:rPr lang="en" sz="1200" dirty="0"/>
              <a:t>This will be an effective awareness piece since the majority of baby boomers tend to trust PR in newspapers</a:t>
            </a:r>
          </a:p>
        </p:txBody>
      </p:sp>
      <p:sp>
        <p:nvSpPr>
          <p:cNvPr id="187" name="Shape 187"/>
          <p:cNvSpPr txBox="1"/>
          <p:nvPr/>
        </p:nvSpPr>
        <p:spPr>
          <a:xfrm>
            <a:off x="4186289" y="940574"/>
            <a:ext cx="5414586" cy="531156"/>
          </a:xfrm>
          <a:prstGeom prst="rect">
            <a:avLst/>
          </a:prstGeom>
          <a:noFill/>
          <a:ln>
            <a:noFill/>
          </a:ln>
        </p:spPr>
        <p:txBody>
          <a:bodyPr lIns="91425" tIns="91425" rIns="91425" bIns="91425" anchor="t" anchorCtr="0">
            <a:noAutofit/>
          </a:bodyPr>
          <a:lstStyle/>
          <a:p>
            <a:pPr lvl="0">
              <a:spcBef>
                <a:spcPts val="0"/>
              </a:spcBef>
              <a:buNone/>
            </a:pPr>
            <a:r>
              <a:rPr lang="en" sz="1900" b="1" dirty="0"/>
              <a:t>OCP and Farmer’s Market Press Release</a:t>
            </a:r>
          </a:p>
        </p:txBody>
      </p:sp>
      <p:sp>
        <p:nvSpPr>
          <p:cNvPr id="10" name="Rectangle 9"/>
          <p:cNvSpPr/>
          <p:nvPr/>
        </p:nvSpPr>
        <p:spPr>
          <a:xfrm flipV="1">
            <a:off x="0" y="12754"/>
            <a:ext cx="9144000" cy="208223"/>
          </a:xfrm>
          <a:prstGeom prst="rect">
            <a:avLst/>
          </a:prstGeom>
          <a:solidFill>
            <a:srgbClr val="0068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837"/>
              </a:solidFill>
            </a:endParaRPr>
          </a:p>
        </p:txBody>
      </p:sp>
      <p:sp>
        <p:nvSpPr>
          <p:cNvPr id="3" name="Rectangle 2"/>
          <p:cNvSpPr/>
          <p:nvPr/>
        </p:nvSpPr>
        <p:spPr>
          <a:xfrm>
            <a:off x="48564" y="1403334"/>
            <a:ext cx="3423299" cy="1908215"/>
          </a:xfrm>
          <a:prstGeom prst="rect">
            <a:avLst/>
          </a:prstGeom>
        </p:spPr>
        <p:txBody>
          <a:bodyPr wrap="square">
            <a:spAutoFit/>
          </a:bodyPr>
          <a:lstStyle/>
          <a:p>
            <a:pPr marL="457200" lvl="0" indent="-298450">
              <a:buSzPct val="100000"/>
              <a:buFontTx/>
              <a:buChar char="●"/>
            </a:pPr>
            <a:r>
              <a:rPr lang="en-US" sz="1200" dirty="0" smtClean="0"/>
              <a:t>We </a:t>
            </a:r>
            <a:r>
              <a:rPr lang="en-US" sz="1200" dirty="0"/>
              <a:t>suggest a full color, print advertisement, size 3.75” x 2.0”, to be placed in Bloom Magazine each month from June to September.  </a:t>
            </a:r>
          </a:p>
          <a:p>
            <a:pPr marL="457200" lvl="0" indent="-298450">
              <a:spcBef>
                <a:spcPts val="1200"/>
              </a:spcBef>
              <a:buSzPct val="100000"/>
              <a:buFontTx/>
              <a:buChar char="●"/>
            </a:pPr>
            <a:r>
              <a:rPr lang="en-US" sz="1200" dirty="0"/>
              <a:t>Bloom Magazine is a local women’s magazine that features stories and columns by local experts on topics relevant to women. </a:t>
            </a:r>
          </a:p>
          <a:p>
            <a:pPr marL="457200" lvl="0" indent="-298450">
              <a:buSzPct val="100000"/>
              <a:buFontTx/>
              <a:buChar char="●"/>
            </a:pPr>
            <a:endParaRPr lang="en" sz="1200" dirty="0"/>
          </a:p>
        </p:txBody>
      </p:sp>
      <p:sp>
        <p:nvSpPr>
          <p:cNvPr id="6" name="TextBox 5"/>
          <p:cNvSpPr txBox="1"/>
          <p:nvPr/>
        </p:nvSpPr>
        <p:spPr>
          <a:xfrm>
            <a:off x="0" y="980534"/>
            <a:ext cx="4526133" cy="384721"/>
          </a:xfrm>
          <a:prstGeom prst="rect">
            <a:avLst/>
          </a:prstGeom>
          <a:noFill/>
        </p:spPr>
        <p:txBody>
          <a:bodyPr wrap="square" rtlCol="0">
            <a:spAutoFit/>
          </a:bodyPr>
          <a:lstStyle/>
          <a:p>
            <a:r>
              <a:rPr lang="en-US" sz="1900" b="1" dirty="0" smtClean="0"/>
              <a:t>Bloom Magazine Advertisement</a:t>
            </a:r>
            <a:endParaRPr lang="en-US" sz="19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183"/>
                                        </p:tgtEl>
                                        <p:attrNameLst>
                                          <p:attrName>style.visibility</p:attrName>
                                        </p:attrNameLst>
                                      </p:cBhvr>
                                      <p:to>
                                        <p:strVal val="visible"/>
                                      </p:to>
                                    </p:set>
                                    <p:animEffect transition="in" filter="fade">
                                      <p:cBhvr>
                                        <p:cTn id="13" dur="1000"/>
                                        <p:tgtEl>
                                          <p:spTgt spid="18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87"/>
                                        </p:tgtEl>
                                        <p:attrNameLst>
                                          <p:attrName>style.visibility</p:attrName>
                                        </p:attrNameLst>
                                      </p:cBhvr>
                                      <p:to>
                                        <p:strVal val="visible"/>
                                      </p:to>
                                    </p:set>
                                    <p:animEffect transition="in" filter="fade">
                                      <p:cBhvr>
                                        <p:cTn id="18" dur="1000"/>
                                        <p:tgtEl>
                                          <p:spTgt spid="18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86"/>
                                        </p:tgtEl>
                                        <p:attrNameLst>
                                          <p:attrName>style.visibility</p:attrName>
                                        </p:attrNameLst>
                                      </p:cBhvr>
                                      <p:to>
                                        <p:strVal val="visible"/>
                                      </p:to>
                                    </p:set>
                                    <p:animEffect transition="in" filter="fade">
                                      <p:cBhvr>
                                        <p:cTn id="21" dur="1000"/>
                                        <p:tgtEl>
                                          <p:spTgt spid="186"/>
                                        </p:tgtEl>
                                      </p:cBhvr>
                                    </p:animEffect>
                                  </p:childTnLst>
                                </p:cTn>
                              </p:par>
                              <p:par>
                                <p:cTn id="22" presetID="10" presetClass="entr" presetSubtype="0" fill="hold" nodeType="withEffect">
                                  <p:stCondLst>
                                    <p:cond delay="0"/>
                                  </p:stCondLst>
                                  <p:childTnLst>
                                    <p:set>
                                      <p:cBhvr>
                                        <p:cTn id="23" dur="1" fill="hold">
                                          <p:stCondLst>
                                            <p:cond delay="0"/>
                                          </p:stCondLst>
                                        </p:cTn>
                                        <p:tgtEl>
                                          <p:spTgt spid="185"/>
                                        </p:tgtEl>
                                        <p:attrNameLst>
                                          <p:attrName>style.visibility</p:attrName>
                                        </p:attrNameLst>
                                      </p:cBhvr>
                                      <p:to>
                                        <p:strVal val="visible"/>
                                      </p:to>
                                    </p:set>
                                    <p:animEffect transition="in" filter="fade">
                                      <p:cBhvr>
                                        <p:cTn id="24" dur="1000"/>
                                        <p:tgtEl>
                                          <p:spTgt spid="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p:bldP spid="187" grpId="0"/>
      <p:bldP spid="3"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0" name="Rectangle 9"/>
          <p:cNvSpPr/>
          <p:nvPr/>
        </p:nvSpPr>
        <p:spPr>
          <a:xfrm>
            <a:off x="0" y="217981"/>
            <a:ext cx="4528969" cy="662382"/>
          </a:xfrm>
          <a:prstGeom prst="rect">
            <a:avLst/>
          </a:prstGeom>
          <a:solidFill>
            <a:srgbClr val="FFB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Shape 192"/>
          <p:cNvSpPr txBox="1">
            <a:spLocks noGrp="1"/>
          </p:cNvSpPr>
          <p:nvPr>
            <p:ph type="title"/>
          </p:nvPr>
        </p:nvSpPr>
        <p:spPr>
          <a:xfrm>
            <a:off x="311700" y="209225"/>
            <a:ext cx="8520600" cy="572700"/>
          </a:xfrm>
          <a:prstGeom prst="rect">
            <a:avLst/>
          </a:prstGeom>
        </p:spPr>
        <p:txBody>
          <a:bodyPr lIns="91425" tIns="91425" rIns="91425" bIns="91425" anchor="t" anchorCtr="0">
            <a:noAutofit/>
          </a:bodyPr>
          <a:lstStyle/>
          <a:p>
            <a:pPr lvl="0">
              <a:spcBef>
                <a:spcPts val="0"/>
              </a:spcBef>
              <a:buNone/>
            </a:pPr>
            <a:r>
              <a:rPr lang="en" dirty="0"/>
              <a:t>Landing </a:t>
            </a:r>
            <a:r>
              <a:rPr lang="en" dirty="0" smtClean="0"/>
              <a:t>Page</a:t>
            </a:r>
            <a:endParaRPr lang="en" dirty="0"/>
          </a:p>
        </p:txBody>
      </p:sp>
      <p:sp>
        <p:nvSpPr>
          <p:cNvPr id="194" name="Shape 194"/>
          <p:cNvSpPr txBox="1"/>
          <p:nvPr/>
        </p:nvSpPr>
        <p:spPr>
          <a:xfrm>
            <a:off x="7946" y="1418765"/>
            <a:ext cx="4564054" cy="2437500"/>
          </a:xfrm>
          <a:prstGeom prst="rect">
            <a:avLst/>
          </a:prstGeom>
          <a:noFill/>
          <a:ln>
            <a:noFill/>
          </a:ln>
        </p:spPr>
        <p:txBody>
          <a:bodyPr lIns="91425" tIns="91425" rIns="91425" bIns="91425" anchor="t" anchorCtr="0">
            <a:noAutofit/>
          </a:bodyPr>
          <a:lstStyle/>
          <a:p>
            <a:pPr marL="457200" lvl="0" indent="-228600" rtl="0">
              <a:spcBef>
                <a:spcPts val="0"/>
              </a:spcBef>
              <a:buChar char="●"/>
            </a:pPr>
            <a:r>
              <a:rPr lang="en" dirty="0"/>
              <a:t> </a:t>
            </a:r>
            <a:r>
              <a:rPr lang="en" dirty="0">
                <a:latin typeface="Garamond"/>
                <a:ea typeface="Garamond"/>
                <a:cs typeface="Garamond"/>
                <a:sym typeface="Garamond"/>
              </a:rPr>
              <a:t>After hearing the call to action in OCP’s radio </a:t>
            </a:r>
            <a:r>
              <a:rPr lang="en" dirty="0" smtClean="0">
                <a:latin typeface="Garamond"/>
                <a:ea typeface="Garamond"/>
                <a:cs typeface="Garamond"/>
                <a:sym typeface="Garamond"/>
              </a:rPr>
              <a:t>ad, </a:t>
            </a:r>
            <a:r>
              <a:rPr lang="en" dirty="0">
                <a:latin typeface="Garamond"/>
                <a:ea typeface="Garamond"/>
                <a:cs typeface="Garamond"/>
                <a:sym typeface="Garamond"/>
              </a:rPr>
              <a:t>the target should search the URL, </a:t>
            </a:r>
            <a:r>
              <a:rPr lang="en" u="sng" dirty="0">
                <a:solidFill>
                  <a:srgbClr val="0000FF"/>
                </a:solidFill>
                <a:latin typeface="Garamond"/>
                <a:ea typeface="Garamond"/>
                <a:cs typeface="Garamond"/>
                <a:sym typeface="Garamond"/>
              </a:rPr>
              <a:t>livethezealouslife.com</a:t>
            </a:r>
            <a:r>
              <a:rPr lang="en" dirty="0">
                <a:latin typeface="Garamond"/>
                <a:ea typeface="Garamond"/>
                <a:cs typeface="Garamond"/>
                <a:sym typeface="Garamond"/>
              </a:rPr>
              <a:t> </a:t>
            </a:r>
          </a:p>
          <a:p>
            <a:pPr marL="457200" lvl="0" indent="-228600" rtl="0">
              <a:spcBef>
                <a:spcPts val="0"/>
              </a:spcBef>
              <a:buChar char="●"/>
            </a:pPr>
            <a:r>
              <a:rPr lang="en" dirty="0">
                <a:latin typeface="Garamond"/>
                <a:ea typeface="Garamond"/>
                <a:cs typeface="Garamond"/>
                <a:sym typeface="Garamond"/>
              </a:rPr>
              <a:t>The people who search this URL will be exposed to Zealous CTAs which indicates their high consideration for attending the event. </a:t>
            </a:r>
          </a:p>
          <a:p>
            <a:pPr marL="457200" lvl="0" indent="-228600" rtl="0">
              <a:spcBef>
                <a:spcPts val="0"/>
              </a:spcBef>
              <a:buChar char="●"/>
            </a:pPr>
            <a:r>
              <a:rPr lang="en" dirty="0">
                <a:latin typeface="Garamond"/>
                <a:ea typeface="Garamond"/>
                <a:cs typeface="Garamond"/>
                <a:sym typeface="Garamond"/>
              </a:rPr>
              <a:t>Once they type in the URL, they should then be prompted to reserve their tickets on the event landing page.</a:t>
            </a:r>
          </a:p>
          <a:p>
            <a:pPr marL="457200" lvl="0" indent="-228600">
              <a:spcBef>
                <a:spcPts val="0"/>
              </a:spcBef>
              <a:buChar char="●"/>
            </a:pPr>
            <a:r>
              <a:rPr lang="en" dirty="0">
                <a:latin typeface="Garamond"/>
                <a:ea typeface="Garamond"/>
                <a:cs typeface="Garamond"/>
                <a:sym typeface="Garamond"/>
              </a:rPr>
              <a:t>To reserve a ticket, customers should be required to enter their name and email address in order for OCP to be able to build a </a:t>
            </a:r>
            <a:r>
              <a:rPr lang="en" dirty="0" smtClean="0">
                <a:latin typeface="Garamond"/>
                <a:ea typeface="Garamond"/>
                <a:cs typeface="Garamond"/>
                <a:sym typeface="Garamond"/>
              </a:rPr>
              <a:t>database.</a:t>
            </a:r>
            <a:endParaRPr lang="en" dirty="0">
              <a:latin typeface="Garamond"/>
              <a:ea typeface="Garamond"/>
              <a:cs typeface="Garamond"/>
              <a:sym typeface="Garamond"/>
            </a:endParaRPr>
          </a:p>
        </p:txBody>
      </p:sp>
      <p:sp>
        <p:nvSpPr>
          <p:cNvPr id="195" name="Shape 195"/>
          <p:cNvSpPr txBox="1"/>
          <p:nvPr/>
        </p:nvSpPr>
        <p:spPr>
          <a:xfrm>
            <a:off x="5443433" y="1461667"/>
            <a:ext cx="3311400" cy="2834100"/>
          </a:xfrm>
          <a:prstGeom prst="rect">
            <a:avLst/>
          </a:prstGeom>
          <a:noFill/>
          <a:ln>
            <a:noFill/>
          </a:ln>
        </p:spPr>
        <p:txBody>
          <a:bodyPr lIns="91425" tIns="91425" rIns="91425" bIns="91425" anchor="t" anchorCtr="0">
            <a:noAutofit/>
          </a:bodyPr>
          <a:lstStyle/>
          <a:p>
            <a:pPr marL="457200" lvl="0" indent="-228600" rtl="0">
              <a:spcBef>
                <a:spcPts val="0"/>
              </a:spcBef>
              <a:buFont typeface="Garamond"/>
              <a:buChar char="●"/>
            </a:pPr>
            <a:r>
              <a:rPr lang="en" dirty="0" smtClean="0">
                <a:latin typeface="Garamond"/>
                <a:ea typeface="Garamond"/>
                <a:cs typeface="Garamond"/>
                <a:sym typeface="Garamond"/>
              </a:rPr>
              <a:t>Target market should be directed to the second landing page once they receive </a:t>
            </a:r>
            <a:r>
              <a:rPr lang="en" dirty="0">
                <a:latin typeface="Garamond"/>
                <a:ea typeface="Garamond"/>
                <a:cs typeface="Garamond"/>
                <a:sym typeface="Garamond"/>
              </a:rPr>
              <a:t>a confirmation email from the Crosskeys </a:t>
            </a:r>
            <a:r>
              <a:rPr lang="en" dirty="0" smtClean="0">
                <a:latin typeface="Garamond"/>
                <a:ea typeface="Garamond"/>
                <a:cs typeface="Garamond"/>
                <a:sym typeface="Garamond"/>
              </a:rPr>
              <a:t>event. </a:t>
            </a:r>
          </a:p>
          <a:p>
            <a:pPr marL="457200" lvl="0" indent="-228600" rtl="0">
              <a:spcBef>
                <a:spcPts val="0"/>
              </a:spcBef>
              <a:buFont typeface="Garamond"/>
              <a:buChar char="●"/>
            </a:pPr>
            <a:r>
              <a:rPr lang="en" dirty="0" smtClean="0">
                <a:latin typeface="Garamond"/>
                <a:ea typeface="Garamond"/>
                <a:cs typeface="Garamond"/>
                <a:sym typeface="Garamond"/>
              </a:rPr>
              <a:t>This landing page should have a product description, price, and a list of the Zealous Pesto distributors.</a:t>
            </a:r>
          </a:p>
          <a:p>
            <a:pPr marL="457200" lvl="0" indent="-228600" rtl="0">
              <a:spcBef>
                <a:spcPts val="0"/>
              </a:spcBef>
              <a:buFont typeface="Garamond"/>
              <a:buChar char="●"/>
            </a:pPr>
            <a:r>
              <a:rPr lang="en" dirty="0" smtClean="0">
                <a:latin typeface="Garamond"/>
                <a:ea typeface="Garamond"/>
                <a:cs typeface="Garamond"/>
                <a:sym typeface="Garamond"/>
              </a:rPr>
              <a:t>Each </a:t>
            </a:r>
            <a:r>
              <a:rPr lang="en" dirty="0">
                <a:latin typeface="Garamond"/>
                <a:ea typeface="Garamond"/>
                <a:cs typeface="Garamond"/>
                <a:sym typeface="Garamond"/>
              </a:rPr>
              <a:t>list should have the phone number and address for each </a:t>
            </a:r>
            <a:r>
              <a:rPr lang="en" dirty="0" smtClean="0">
                <a:latin typeface="Garamond"/>
                <a:ea typeface="Garamond"/>
                <a:cs typeface="Garamond"/>
                <a:sym typeface="Garamond"/>
              </a:rPr>
              <a:t>retailer. </a:t>
            </a:r>
            <a:endParaRPr lang="en" dirty="0">
              <a:latin typeface="Garamond"/>
              <a:ea typeface="Garamond"/>
              <a:cs typeface="Garamond"/>
              <a:sym typeface="Garamond"/>
            </a:endParaRPr>
          </a:p>
        </p:txBody>
      </p:sp>
      <p:pic>
        <p:nvPicPr>
          <p:cNvPr id="196" name="Shape 196" descr="Zealous Pesto Tasting (2).png"/>
          <p:cNvPicPr preferRelativeResize="0"/>
          <p:nvPr/>
        </p:nvPicPr>
        <p:blipFill>
          <a:blip r:embed="rId3">
            <a:alphaModFix/>
          </a:blip>
          <a:stretch>
            <a:fillRect/>
          </a:stretch>
        </p:blipFill>
        <p:spPr>
          <a:xfrm>
            <a:off x="195576" y="4058019"/>
            <a:ext cx="2715449" cy="820463"/>
          </a:xfrm>
          <a:prstGeom prst="rect">
            <a:avLst/>
          </a:prstGeom>
          <a:noFill/>
          <a:ln>
            <a:noFill/>
          </a:ln>
        </p:spPr>
      </p:pic>
      <p:pic>
        <p:nvPicPr>
          <p:cNvPr id="197" name="Shape 197" descr="Zealous Pesto Tasting (3).png"/>
          <p:cNvPicPr preferRelativeResize="0"/>
          <p:nvPr/>
        </p:nvPicPr>
        <p:blipFill rotWithShape="1">
          <a:blip r:embed="rId4">
            <a:alphaModFix/>
          </a:blip>
          <a:srcRect l="3250" r="-3250"/>
          <a:stretch/>
        </p:blipFill>
        <p:spPr>
          <a:xfrm>
            <a:off x="2911025" y="3974298"/>
            <a:ext cx="2428675" cy="965641"/>
          </a:xfrm>
          <a:prstGeom prst="rect">
            <a:avLst/>
          </a:prstGeom>
          <a:noFill/>
          <a:ln>
            <a:noFill/>
          </a:ln>
        </p:spPr>
      </p:pic>
      <p:sp>
        <p:nvSpPr>
          <p:cNvPr id="198" name="Shape 198"/>
          <p:cNvSpPr/>
          <p:nvPr/>
        </p:nvSpPr>
        <p:spPr>
          <a:xfrm>
            <a:off x="195576" y="3962236"/>
            <a:ext cx="2607366" cy="965643"/>
          </a:xfrm>
          <a:prstGeom prst="rect">
            <a:avLst/>
          </a:prstGeom>
          <a:no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99" name="Shape 199"/>
          <p:cNvSpPr/>
          <p:nvPr/>
        </p:nvSpPr>
        <p:spPr>
          <a:xfrm>
            <a:off x="2840417" y="3974299"/>
            <a:ext cx="2461808" cy="965641"/>
          </a:xfrm>
          <a:prstGeom prst="rect">
            <a:avLst/>
          </a:prstGeom>
          <a:no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 name="Rectangle 10"/>
          <p:cNvSpPr/>
          <p:nvPr/>
        </p:nvSpPr>
        <p:spPr>
          <a:xfrm flipV="1">
            <a:off x="0" y="0"/>
            <a:ext cx="9144000" cy="220977"/>
          </a:xfrm>
          <a:prstGeom prst="rect">
            <a:avLst/>
          </a:prstGeom>
          <a:solidFill>
            <a:srgbClr val="0068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837"/>
              </a:solidFill>
            </a:endParaRPr>
          </a:p>
        </p:txBody>
      </p:sp>
      <p:sp>
        <p:nvSpPr>
          <p:cNvPr id="3" name="TextBox 2"/>
          <p:cNvSpPr txBox="1"/>
          <p:nvPr/>
        </p:nvSpPr>
        <p:spPr>
          <a:xfrm>
            <a:off x="7946" y="959638"/>
            <a:ext cx="4338143" cy="400110"/>
          </a:xfrm>
          <a:prstGeom prst="rect">
            <a:avLst/>
          </a:prstGeom>
          <a:noFill/>
        </p:spPr>
        <p:txBody>
          <a:bodyPr wrap="square" rtlCol="0">
            <a:spAutoFit/>
          </a:bodyPr>
          <a:lstStyle/>
          <a:p>
            <a:r>
              <a:rPr lang="en-US" sz="2000" b="1" dirty="0" err="1" smtClean="0"/>
              <a:t>CrossKeys</a:t>
            </a:r>
            <a:r>
              <a:rPr lang="en-US" sz="2000" b="1" dirty="0" smtClean="0"/>
              <a:t> </a:t>
            </a:r>
            <a:r>
              <a:rPr lang="en-US" sz="2000" b="1" dirty="0"/>
              <a:t>Event Landing Page</a:t>
            </a:r>
          </a:p>
        </p:txBody>
      </p:sp>
      <p:sp>
        <p:nvSpPr>
          <p:cNvPr id="4" name="TextBox 3"/>
          <p:cNvSpPr txBox="1"/>
          <p:nvPr/>
        </p:nvSpPr>
        <p:spPr>
          <a:xfrm>
            <a:off x="5159535" y="959638"/>
            <a:ext cx="3879196" cy="400110"/>
          </a:xfrm>
          <a:prstGeom prst="rect">
            <a:avLst/>
          </a:prstGeom>
          <a:noFill/>
        </p:spPr>
        <p:txBody>
          <a:bodyPr wrap="square" rtlCol="0">
            <a:spAutoFit/>
          </a:bodyPr>
          <a:lstStyle/>
          <a:p>
            <a:r>
              <a:rPr lang="en-US" sz="2000" b="1" dirty="0"/>
              <a:t>Zealous Pesto Landing Page</a:t>
            </a:r>
          </a:p>
        </p:txBody>
      </p:sp>
      <p:pic>
        <p:nvPicPr>
          <p:cNvPr id="6" name="Picture 5"/>
          <p:cNvPicPr>
            <a:picLocks noChangeAspect="1"/>
          </p:cNvPicPr>
          <p:nvPr/>
        </p:nvPicPr>
        <p:blipFill rotWithShape="1">
          <a:blip r:embed="rId5"/>
          <a:srcRect l="2161" t="26736" r="2610" b="49797"/>
          <a:stretch/>
        </p:blipFill>
        <p:spPr>
          <a:xfrm>
            <a:off x="5911981" y="3800603"/>
            <a:ext cx="3254366" cy="1077879"/>
          </a:xfrm>
          <a:prstGeom prst="rect">
            <a:avLst/>
          </a:prstGeom>
        </p:spPr>
      </p:pic>
      <p:pic>
        <p:nvPicPr>
          <p:cNvPr id="12" name="Picture 11"/>
          <p:cNvPicPr>
            <a:picLocks noChangeAspect="1"/>
          </p:cNvPicPr>
          <p:nvPr/>
        </p:nvPicPr>
        <p:blipFill>
          <a:blip r:embed="rId6"/>
          <a:stretch>
            <a:fillRect/>
          </a:stretch>
        </p:blipFill>
        <p:spPr>
          <a:xfrm>
            <a:off x="5808248" y="3706113"/>
            <a:ext cx="3130833" cy="12338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4"/>
                                        </p:tgtEl>
                                        <p:attrNameLst>
                                          <p:attrName>style.visibility</p:attrName>
                                        </p:attrNameLst>
                                      </p:cBhvr>
                                      <p:to>
                                        <p:strVal val="visible"/>
                                      </p:to>
                                    </p:set>
                                    <p:animEffect transition="in" filter="fade">
                                      <p:cBhvr>
                                        <p:cTn id="10" dur="1000"/>
                                        <p:tgtEl>
                                          <p:spTgt spid="194"/>
                                        </p:tgtEl>
                                      </p:cBhvr>
                                    </p:animEffect>
                                  </p:childTnLst>
                                </p:cTn>
                              </p:par>
                              <p:par>
                                <p:cTn id="11" presetID="10" presetClass="entr" presetSubtype="0" fill="hold" nodeType="withEffect">
                                  <p:stCondLst>
                                    <p:cond delay="0"/>
                                  </p:stCondLst>
                                  <p:childTnLst>
                                    <p:set>
                                      <p:cBhvr>
                                        <p:cTn id="12" dur="1" fill="hold">
                                          <p:stCondLst>
                                            <p:cond delay="0"/>
                                          </p:stCondLst>
                                        </p:cTn>
                                        <p:tgtEl>
                                          <p:spTgt spid="196"/>
                                        </p:tgtEl>
                                        <p:attrNameLst>
                                          <p:attrName>style.visibility</p:attrName>
                                        </p:attrNameLst>
                                      </p:cBhvr>
                                      <p:to>
                                        <p:strVal val="visible"/>
                                      </p:to>
                                    </p:set>
                                    <p:animEffect transition="in" filter="fade">
                                      <p:cBhvr>
                                        <p:cTn id="13" dur="1000"/>
                                        <p:tgtEl>
                                          <p:spTgt spid="19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8"/>
                                        </p:tgtEl>
                                        <p:attrNameLst>
                                          <p:attrName>style.visibility</p:attrName>
                                        </p:attrNameLst>
                                      </p:cBhvr>
                                      <p:to>
                                        <p:strVal val="visible"/>
                                      </p:to>
                                    </p:set>
                                    <p:animEffect transition="in" filter="fade">
                                      <p:cBhvr>
                                        <p:cTn id="16" dur="1000"/>
                                        <p:tgtEl>
                                          <p:spTgt spid="198"/>
                                        </p:tgtEl>
                                      </p:cBhvr>
                                    </p:animEffect>
                                  </p:childTnLst>
                                </p:cTn>
                              </p:par>
                              <p:par>
                                <p:cTn id="17" presetID="10" presetClass="entr" presetSubtype="0" fill="hold" nodeType="withEffect">
                                  <p:stCondLst>
                                    <p:cond delay="0"/>
                                  </p:stCondLst>
                                  <p:childTnLst>
                                    <p:set>
                                      <p:cBhvr>
                                        <p:cTn id="18" dur="1" fill="hold">
                                          <p:stCondLst>
                                            <p:cond delay="0"/>
                                          </p:stCondLst>
                                        </p:cTn>
                                        <p:tgtEl>
                                          <p:spTgt spid="197"/>
                                        </p:tgtEl>
                                        <p:attrNameLst>
                                          <p:attrName>style.visibility</p:attrName>
                                        </p:attrNameLst>
                                      </p:cBhvr>
                                      <p:to>
                                        <p:strVal val="visible"/>
                                      </p:to>
                                    </p:set>
                                    <p:animEffect transition="in" filter="fade">
                                      <p:cBhvr>
                                        <p:cTn id="19" dur="1000"/>
                                        <p:tgtEl>
                                          <p:spTgt spid="19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99"/>
                                        </p:tgtEl>
                                        <p:attrNameLst>
                                          <p:attrName>style.visibility</p:attrName>
                                        </p:attrNameLst>
                                      </p:cBhvr>
                                      <p:to>
                                        <p:strVal val="visible"/>
                                      </p:to>
                                    </p:set>
                                    <p:animEffect transition="in" filter="fade">
                                      <p:cBhvr>
                                        <p:cTn id="22" dur="1000"/>
                                        <p:tgtEl>
                                          <p:spTgt spid="19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95"/>
                                        </p:tgtEl>
                                        <p:attrNameLst>
                                          <p:attrName>style.visibility</p:attrName>
                                        </p:attrNameLst>
                                      </p:cBhvr>
                                      <p:to>
                                        <p:strVal val="visible"/>
                                      </p:to>
                                    </p:set>
                                    <p:animEffect transition="in" filter="fade">
                                      <p:cBhvr>
                                        <p:cTn id="30" dur="1000"/>
                                        <p:tgtEl>
                                          <p:spTgt spid="195"/>
                                        </p:tgtEl>
                                      </p:cBhvr>
                                    </p:animEffect>
                                  </p:childTnLst>
                                </p:cTn>
                              </p:par>
                              <p:par>
                                <p:cTn id="31" presetID="10"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childTnLst>
                                </p:cTn>
                              </p:par>
                              <p:par>
                                <p:cTn id="34" presetID="10" presetClass="entr" presetSubtype="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0"/>
      <p:bldP spid="195" grpId="0"/>
      <p:bldP spid="198" grpId="0" animBg="1"/>
      <p:bldP spid="199" grpId="0" animBg="1"/>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8" name="Rectangle 7"/>
          <p:cNvSpPr/>
          <p:nvPr/>
        </p:nvSpPr>
        <p:spPr>
          <a:xfrm flipV="1">
            <a:off x="6293223" y="18113"/>
            <a:ext cx="2958354" cy="5143501"/>
          </a:xfrm>
          <a:prstGeom prst="rect">
            <a:avLst/>
          </a:prstGeom>
          <a:solidFill>
            <a:srgbClr val="0068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837"/>
              </a:solidFill>
            </a:endParaRPr>
          </a:p>
        </p:txBody>
      </p:sp>
      <p:sp>
        <p:nvSpPr>
          <p:cNvPr id="7" name="Rectangle 6"/>
          <p:cNvSpPr/>
          <p:nvPr/>
        </p:nvSpPr>
        <p:spPr>
          <a:xfrm flipV="1">
            <a:off x="-3" y="-3"/>
            <a:ext cx="9144000" cy="1017725"/>
          </a:xfrm>
          <a:prstGeom prst="rect">
            <a:avLst/>
          </a:prstGeom>
          <a:solidFill>
            <a:srgbClr val="0068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837"/>
              </a:solidFill>
            </a:endParaRPr>
          </a:p>
        </p:txBody>
      </p:sp>
      <p:sp>
        <p:nvSpPr>
          <p:cNvPr id="204" name="Shape 204"/>
          <p:cNvSpPr txBox="1">
            <a:spLocks noGrp="1"/>
          </p:cNvSpPr>
          <p:nvPr>
            <p:ph type="title"/>
          </p:nvPr>
        </p:nvSpPr>
        <p:spPr>
          <a:xfrm>
            <a:off x="398787" y="222510"/>
            <a:ext cx="3689119" cy="572700"/>
          </a:xfrm>
          <a:prstGeom prst="rect">
            <a:avLst/>
          </a:prstGeom>
          <a:solidFill>
            <a:schemeClr val="bg1"/>
          </a:solidFill>
        </p:spPr>
        <p:txBody>
          <a:bodyPr lIns="91425" tIns="91425" rIns="91425" bIns="91425" anchor="t" anchorCtr="0">
            <a:noAutofit/>
          </a:bodyPr>
          <a:lstStyle/>
          <a:p>
            <a:pPr lvl="0">
              <a:spcBef>
                <a:spcPts val="0"/>
              </a:spcBef>
              <a:buNone/>
            </a:pPr>
            <a:r>
              <a:rPr lang="en" b="1" dirty="0"/>
              <a:t>Media Plan Timeline</a:t>
            </a:r>
          </a:p>
        </p:txBody>
      </p:sp>
      <p:pic>
        <p:nvPicPr>
          <p:cNvPr id="205" name="Shape 205" descr="Screen Shot 2017-04-28 at 05.02.06 pm.png"/>
          <p:cNvPicPr preferRelativeResize="0"/>
          <p:nvPr/>
        </p:nvPicPr>
        <p:blipFill>
          <a:blip r:embed="rId3">
            <a:alphaModFix/>
          </a:blip>
          <a:stretch>
            <a:fillRect/>
          </a:stretch>
        </p:blipFill>
        <p:spPr>
          <a:xfrm>
            <a:off x="100057" y="1105073"/>
            <a:ext cx="5959674" cy="3951075"/>
          </a:xfrm>
          <a:prstGeom prst="rect">
            <a:avLst/>
          </a:prstGeom>
          <a:noFill/>
          <a:ln>
            <a:noFill/>
          </a:ln>
        </p:spPr>
      </p:pic>
      <p:sp>
        <p:nvSpPr>
          <p:cNvPr id="206" name="Shape 206"/>
          <p:cNvSpPr txBox="1"/>
          <p:nvPr/>
        </p:nvSpPr>
        <p:spPr>
          <a:xfrm>
            <a:off x="6497619" y="2126612"/>
            <a:ext cx="2226833" cy="756437"/>
          </a:xfrm>
          <a:prstGeom prst="rect">
            <a:avLst/>
          </a:prstGeom>
          <a:solidFill>
            <a:schemeClr val="bg1"/>
          </a:solidFill>
          <a:ln>
            <a:noFill/>
          </a:ln>
        </p:spPr>
        <p:txBody>
          <a:bodyPr lIns="91425" tIns="91425" rIns="91425" bIns="91425" anchor="t" anchorCtr="0">
            <a:noAutofit/>
          </a:bodyPr>
          <a:lstStyle/>
          <a:p>
            <a:pPr lvl="0">
              <a:spcBef>
                <a:spcPts val="0"/>
              </a:spcBef>
              <a:buNone/>
            </a:pPr>
            <a:r>
              <a:rPr lang="en-US" sz="2000" dirty="0" smtClean="0">
                <a:solidFill>
                  <a:srgbClr val="0070C0"/>
                </a:solidFill>
              </a:rPr>
              <a:t>Blue</a:t>
            </a:r>
            <a:r>
              <a:rPr lang="en-US" sz="2000" dirty="0" smtClean="0"/>
              <a:t>: B&amp;B Bob</a:t>
            </a:r>
          </a:p>
          <a:p>
            <a:pPr lvl="0">
              <a:spcBef>
                <a:spcPts val="0"/>
              </a:spcBef>
              <a:buNone/>
            </a:pPr>
            <a:r>
              <a:rPr lang="en-US" sz="2000" dirty="0" smtClean="0">
                <a:solidFill>
                  <a:srgbClr val="FF17F6"/>
                </a:solidFill>
              </a:rPr>
              <a:t>Pink</a:t>
            </a:r>
            <a:r>
              <a:rPr lang="en-US" sz="2000" dirty="0" smtClean="0"/>
              <a:t>: Local Laura</a:t>
            </a:r>
            <a:endParaRPr lang="en" sz="20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Shape 211"/>
          <p:cNvSpPr txBox="1">
            <a:spLocks noGrp="1"/>
          </p:cNvSpPr>
          <p:nvPr>
            <p:ph type="title"/>
          </p:nvPr>
        </p:nvSpPr>
        <p:spPr>
          <a:xfrm>
            <a:off x="311700" y="348063"/>
            <a:ext cx="8520600" cy="572700"/>
          </a:xfrm>
          <a:prstGeom prst="rect">
            <a:avLst/>
          </a:prstGeom>
        </p:spPr>
        <p:txBody>
          <a:bodyPr lIns="91425" tIns="91425" rIns="91425" bIns="91425" anchor="t" anchorCtr="0">
            <a:noAutofit/>
          </a:bodyPr>
          <a:lstStyle/>
          <a:p>
            <a:pPr lvl="0">
              <a:spcBef>
                <a:spcPts val="0"/>
              </a:spcBef>
              <a:buNone/>
            </a:pPr>
            <a:r>
              <a:rPr lang="en" dirty="0"/>
              <a:t>Budgeting for Laura and Bob</a:t>
            </a:r>
          </a:p>
        </p:txBody>
      </p:sp>
      <p:pic>
        <p:nvPicPr>
          <p:cNvPr id="212" name="Shape 212"/>
          <p:cNvPicPr preferRelativeResize="0"/>
          <p:nvPr/>
        </p:nvPicPr>
        <p:blipFill rotWithShape="1">
          <a:blip r:embed="rId3">
            <a:alphaModFix/>
          </a:blip>
          <a:srcRect l="23235" r="18863"/>
          <a:stretch/>
        </p:blipFill>
        <p:spPr>
          <a:xfrm>
            <a:off x="5155649" y="1303074"/>
            <a:ext cx="3154550" cy="3290950"/>
          </a:xfrm>
          <a:prstGeom prst="rect">
            <a:avLst/>
          </a:prstGeom>
          <a:noFill/>
          <a:ln>
            <a:noFill/>
          </a:ln>
        </p:spPr>
      </p:pic>
      <p:pic>
        <p:nvPicPr>
          <p:cNvPr id="213" name="Shape 213"/>
          <p:cNvPicPr preferRelativeResize="0"/>
          <p:nvPr/>
        </p:nvPicPr>
        <p:blipFill rotWithShape="1">
          <a:blip r:embed="rId4">
            <a:alphaModFix/>
          </a:blip>
          <a:srcRect l="5220" r="6751"/>
          <a:stretch/>
        </p:blipFill>
        <p:spPr>
          <a:xfrm>
            <a:off x="311700" y="1244100"/>
            <a:ext cx="4583582" cy="3349924"/>
          </a:xfrm>
          <a:prstGeom prst="rect">
            <a:avLst/>
          </a:prstGeom>
          <a:noFill/>
          <a:ln>
            <a:noFill/>
          </a:ln>
        </p:spPr>
      </p:pic>
      <p:graphicFrame>
        <p:nvGraphicFramePr>
          <p:cNvPr id="3" name="Table 2"/>
          <p:cNvGraphicFramePr>
            <a:graphicFrameLocks noGrp="1"/>
          </p:cNvGraphicFramePr>
          <p:nvPr>
            <p:extLst>
              <p:ext uri="{D42A27DB-BD31-4B8C-83A1-F6EECF244321}">
                <p14:modId xmlns:p14="http://schemas.microsoft.com/office/powerpoint/2010/main" val="1054632098"/>
              </p:ext>
            </p:extLst>
          </p:nvPr>
        </p:nvGraphicFramePr>
        <p:xfrm>
          <a:off x="311702" y="4667999"/>
          <a:ext cx="4583580" cy="304800"/>
        </p:xfrm>
        <a:graphic>
          <a:graphicData uri="http://schemas.openxmlformats.org/drawingml/2006/table">
            <a:tbl>
              <a:tblPr firstRow="1" bandRow="1">
                <a:tableStyleId>{5C22544A-7EE6-4342-B048-85BDC9FD1C3A}</a:tableStyleId>
              </a:tblPr>
              <a:tblGrid>
                <a:gridCol w="763930"/>
                <a:gridCol w="763930"/>
                <a:gridCol w="763930"/>
                <a:gridCol w="763930"/>
                <a:gridCol w="763930"/>
                <a:gridCol w="763930"/>
              </a:tblGrid>
              <a:tr h="0">
                <a:tc>
                  <a:txBody>
                    <a:bodyPr/>
                    <a:lstStyle/>
                    <a:p>
                      <a:pPr algn="ctr"/>
                      <a:r>
                        <a:rPr lang="en-US" dirty="0" smtClean="0"/>
                        <a:t>25%</a:t>
                      </a:r>
                      <a:endParaRPr lang="en-US" dirty="0"/>
                    </a:p>
                  </a:txBody>
                  <a:tcPr>
                    <a:solidFill>
                      <a:srgbClr val="315795"/>
                    </a:solidFill>
                  </a:tcPr>
                </a:tc>
                <a:tc>
                  <a:txBody>
                    <a:bodyPr/>
                    <a:lstStyle/>
                    <a:p>
                      <a:pPr algn="ctr"/>
                      <a:r>
                        <a:rPr lang="en-US" dirty="0" smtClean="0"/>
                        <a:t>12%</a:t>
                      </a:r>
                      <a:endParaRPr lang="en-US" dirty="0"/>
                    </a:p>
                  </a:txBody>
                  <a:tcPr>
                    <a:solidFill>
                      <a:srgbClr val="FD40F7"/>
                    </a:solidFill>
                  </a:tcPr>
                </a:tc>
                <a:tc>
                  <a:txBody>
                    <a:bodyPr/>
                    <a:lstStyle/>
                    <a:p>
                      <a:pPr algn="ctr"/>
                      <a:r>
                        <a:rPr lang="en-US" dirty="0" smtClean="0"/>
                        <a:t>6%</a:t>
                      </a:r>
                      <a:endParaRPr lang="en-US" dirty="0"/>
                    </a:p>
                  </a:txBody>
                  <a:tcPr>
                    <a:solidFill>
                      <a:srgbClr val="1029D2"/>
                    </a:solidFill>
                  </a:tcPr>
                </a:tc>
                <a:tc>
                  <a:txBody>
                    <a:bodyPr/>
                    <a:lstStyle/>
                    <a:p>
                      <a:pPr algn="ctr"/>
                      <a:r>
                        <a:rPr lang="en-US" dirty="0" smtClean="0"/>
                        <a:t>3%</a:t>
                      </a:r>
                      <a:endParaRPr lang="en-US" dirty="0"/>
                    </a:p>
                  </a:txBody>
                  <a:tcPr>
                    <a:solidFill>
                      <a:srgbClr val="9EC4E4"/>
                    </a:solidFill>
                  </a:tcPr>
                </a:tc>
                <a:tc>
                  <a:txBody>
                    <a:bodyPr/>
                    <a:lstStyle/>
                    <a:p>
                      <a:pPr algn="ctr"/>
                      <a:r>
                        <a:rPr lang="en-US" dirty="0" smtClean="0"/>
                        <a:t>34%</a:t>
                      </a:r>
                      <a:endParaRPr lang="en-US" dirty="0"/>
                    </a:p>
                  </a:txBody>
                  <a:tcPr>
                    <a:solidFill>
                      <a:srgbClr val="6F359E"/>
                    </a:solidFill>
                  </a:tcPr>
                </a:tc>
                <a:tc>
                  <a:txBody>
                    <a:bodyPr/>
                    <a:lstStyle/>
                    <a:p>
                      <a:pPr algn="ctr"/>
                      <a:r>
                        <a:rPr lang="en-US" dirty="0" smtClean="0"/>
                        <a:t>20%</a:t>
                      </a:r>
                      <a:endParaRPr lang="en-US" dirty="0"/>
                    </a:p>
                  </a:txBody>
                  <a:tcPr>
                    <a:solidFill>
                      <a:srgbClr val="F5A0FD"/>
                    </a:solidFill>
                  </a:tcPr>
                </a:tc>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1227594367"/>
              </p:ext>
            </p:extLst>
          </p:nvPr>
        </p:nvGraphicFramePr>
        <p:xfrm>
          <a:off x="5292524" y="4634979"/>
          <a:ext cx="3539776" cy="370840"/>
        </p:xfrm>
        <a:graphic>
          <a:graphicData uri="http://schemas.openxmlformats.org/drawingml/2006/table">
            <a:tbl>
              <a:tblPr firstRow="1" bandRow="1">
                <a:tableStyleId>{5C22544A-7EE6-4342-B048-85BDC9FD1C3A}</a:tableStyleId>
              </a:tblPr>
              <a:tblGrid>
                <a:gridCol w="884944"/>
                <a:gridCol w="884944"/>
                <a:gridCol w="884944"/>
                <a:gridCol w="884944"/>
              </a:tblGrid>
              <a:tr h="370840">
                <a:tc>
                  <a:txBody>
                    <a:bodyPr/>
                    <a:lstStyle/>
                    <a:p>
                      <a:pPr algn="ctr"/>
                      <a:r>
                        <a:rPr lang="en-US" dirty="0" smtClean="0"/>
                        <a:t>18%</a:t>
                      </a:r>
                      <a:endParaRPr lang="en-US" dirty="0"/>
                    </a:p>
                  </a:txBody>
                  <a:tcPr>
                    <a:solidFill>
                      <a:srgbClr val="5E9CD3"/>
                    </a:solidFill>
                  </a:tcPr>
                </a:tc>
                <a:tc>
                  <a:txBody>
                    <a:bodyPr/>
                    <a:lstStyle/>
                    <a:p>
                      <a:pPr algn="ctr"/>
                      <a:r>
                        <a:rPr lang="en-US" dirty="0" smtClean="0"/>
                        <a:t>55%</a:t>
                      </a:r>
                      <a:endParaRPr lang="en-US" dirty="0"/>
                    </a:p>
                  </a:txBody>
                  <a:tcPr>
                    <a:solidFill>
                      <a:srgbClr val="EB7D3C"/>
                    </a:solidFill>
                  </a:tcPr>
                </a:tc>
                <a:tc>
                  <a:txBody>
                    <a:bodyPr/>
                    <a:lstStyle/>
                    <a:p>
                      <a:pPr algn="ctr"/>
                      <a:r>
                        <a:rPr lang="en-US" dirty="0" smtClean="0"/>
                        <a:t>12%</a:t>
                      </a:r>
                      <a:endParaRPr lang="en-US" dirty="0"/>
                    </a:p>
                  </a:txBody>
                  <a:tcPr>
                    <a:solidFill>
                      <a:srgbClr val="A5A5A5"/>
                    </a:solidFill>
                  </a:tcPr>
                </a:tc>
                <a:tc>
                  <a:txBody>
                    <a:bodyPr/>
                    <a:lstStyle/>
                    <a:p>
                      <a:pPr algn="ctr"/>
                      <a:r>
                        <a:rPr lang="en-US" dirty="0" smtClean="0"/>
                        <a:t>15%</a:t>
                      </a:r>
                      <a:endParaRPr lang="en-US" dirty="0"/>
                    </a:p>
                  </a:txBody>
                  <a:tcPr>
                    <a:solidFill>
                      <a:srgbClr val="FDBF2D"/>
                    </a:solidFill>
                  </a:tcPr>
                </a:tc>
              </a:tr>
            </a:tbl>
          </a:graphicData>
        </a:graphic>
      </p:graphicFrame>
      <p:sp>
        <p:nvSpPr>
          <p:cNvPr id="7" name="Rectangle 6"/>
          <p:cNvSpPr/>
          <p:nvPr/>
        </p:nvSpPr>
        <p:spPr>
          <a:xfrm flipV="1">
            <a:off x="0" y="12363"/>
            <a:ext cx="9144000" cy="348063"/>
          </a:xfrm>
          <a:prstGeom prst="rect">
            <a:avLst/>
          </a:prstGeom>
          <a:solidFill>
            <a:srgbClr val="0068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6837"/>
                </a:solidFill>
              </a:rPr>
              <a:t>c</a:t>
            </a:r>
            <a:endParaRPr lang="en-US" dirty="0">
              <a:solidFill>
                <a:srgbClr val="006837"/>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288533" y="287975"/>
            <a:ext cx="8520600" cy="572700"/>
          </a:xfrm>
          <a:prstGeom prst="rect">
            <a:avLst/>
          </a:prstGeom>
        </p:spPr>
        <p:txBody>
          <a:bodyPr lIns="91425" tIns="91425" rIns="91425" bIns="91425" anchor="t" anchorCtr="0">
            <a:noAutofit/>
          </a:bodyPr>
          <a:lstStyle/>
          <a:p>
            <a:pPr lvl="0">
              <a:spcBef>
                <a:spcPts val="0"/>
              </a:spcBef>
              <a:buNone/>
            </a:pPr>
            <a:r>
              <a:rPr lang="en" dirty="0"/>
              <a:t>Campaign Goals: IMC Objectives</a:t>
            </a:r>
          </a:p>
        </p:txBody>
      </p:sp>
      <p:sp>
        <p:nvSpPr>
          <p:cNvPr id="10" name="Rectangle 9"/>
          <p:cNvSpPr/>
          <p:nvPr/>
        </p:nvSpPr>
        <p:spPr>
          <a:xfrm>
            <a:off x="0" y="-14100"/>
            <a:ext cx="9144000" cy="201236"/>
          </a:xfrm>
          <a:prstGeom prst="rect">
            <a:avLst/>
          </a:prstGeom>
          <a:solidFill>
            <a:srgbClr val="0068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837"/>
              </a:solidFil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72464" t="-6485" r="-6028"/>
          <a:stretch/>
        </p:blipFill>
        <p:spPr>
          <a:xfrm>
            <a:off x="5728855" y="206508"/>
            <a:ext cx="402051" cy="752994"/>
          </a:xfrm>
          <a:prstGeom prst="rect">
            <a:avLst/>
          </a:prstGeom>
        </p:spPr>
      </p:pic>
      <p:grpSp>
        <p:nvGrpSpPr>
          <p:cNvPr id="8" name="Group 7"/>
          <p:cNvGrpSpPr/>
          <p:nvPr/>
        </p:nvGrpSpPr>
        <p:grpSpPr>
          <a:xfrm>
            <a:off x="311700" y="1073459"/>
            <a:ext cx="8451355" cy="3809802"/>
            <a:chOff x="311700" y="1073459"/>
            <a:chExt cx="8451355" cy="3809802"/>
          </a:xfrm>
        </p:grpSpPr>
        <p:sp>
          <p:nvSpPr>
            <p:cNvPr id="5" name="Rounded Rectangle 4"/>
            <p:cNvSpPr/>
            <p:nvPr/>
          </p:nvSpPr>
          <p:spPr>
            <a:xfrm>
              <a:off x="511932" y="1181730"/>
              <a:ext cx="2107637" cy="1440181"/>
            </a:xfrm>
            <a:prstGeom prst="roundRect">
              <a:avLst/>
            </a:prstGeom>
            <a:noFill/>
            <a:ln w="28575">
              <a:solidFill>
                <a:srgbClr val="006837"/>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0" bIns="91440" rtlCol="0" anchor="ctr"/>
            <a:lstStyle/>
            <a:p>
              <a:r>
                <a:rPr lang="en" sz="1800" b="1" dirty="0">
                  <a:solidFill>
                    <a:schemeClr val="tx1"/>
                  </a:solidFill>
                </a:rPr>
                <a:t>75%</a:t>
              </a:r>
              <a:r>
                <a:rPr lang="en" sz="1800" dirty="0">
                  <a:solidFill>
                    <a:schemeClr val="tx1"/>
                  </a:solidFill>
                </a:rPr>
                <a:t> of the target market needs to be aware of </a:t>
              </a:r>
              <a:r>
                <a:rPr lang="en" sz="1800" i="1" dirty="0">
                  <a:solidFill>
                    <a:schemeClr val="tx1"/>
                  </a:solidFill>
                </a:rPr>
                <a:t>Zealous Pesto </a:t>
              </a:r>
              <a:r>
                <a:rPr lang="en" sz="1800" dirty="0">
                  <a:solidFill>
                    <a:schemeClr val="tx1"/>
                  </a:solidFill>
                </a:rPr>
                <a:t>by </a:t>
              </a:r>
              <a:r>
                <a:rPr lang="en" sz="1800" b="1" dirty="0">
                  <a:solidFill>
                    <a:schemeClr val="tx1"/>
                  </a:solidFill>
                </a:rPr>
                <a:t>June 21, 2017</a:t>
              </a:r>
            </a:p>
          </p:txBody>
        </p:sp>
        <p:sp>
          <p:nvSpPr>
            <p:cNvPr id="11" name="Rounded Rectangle 10"/>
            <p:cNvSpPr/>
            <p:nvPr/>
          </p:nvSpPr>
          <p:spPr>
            <a:xfrm>
              <a:off x="3323408" y="1073459"/>
              <a:ext cx="2321427" cy="1656721"/>
            </a:xfrm>
            <a:prstGeom prst="roundRect">
              <a:avLst/>
            </a:prstGeom>
            <a:noFill/>
            <a:ln w="28575">
              <a:solidFill>
                <a:srgbClr val="006837"/>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0" bIns="91440" rtlCol="0" anchor="ctr"/>
            <a:lstStyle/>
            <a:p>
              <a:r>
                <a:rPr lang="en" sz="1800" b="1" dirty="0">
                  <a:solidFill>
                    <a:schemeClr val="tx1"/>
                  </a:solidFill>
                </a:rPr>
                <a:t>55%</a:t>
              </a:r>
              <a:r>
                <a:rPr lang="en" sz="1800" dirty="0">
                  <a:solidFill>
                    <a:schemeClr val="tx1"/>
                  </a:solidFill>
                </a:rPr>
                <a:t> of the target market should be knowledgeable about the quality of </a:t>
              </a:r>
              <a:r>
                <a:rPr lang="en" sz="1800" i="1" dirty="0">
                  <a:solidFill>
                    <a:schemeClr val="tx1"/>
                  </a:solidFill>
                </a:rPr>
                <a:t>Zealous Pesto</a:t>
              </a:r>
              <a:r>
                <a:rPr lang="en" sz="1800" dirty="0">
                  <a:solidFill>
                    <a:schemeClr val="tx1"/>
                  </a:solidFill>
                </a:rPr>
                <a:t> by </a:t>
              </a:r>
              <a:r>
                <a:rPr lang="en" sz="1800" b="1" dirty="0">
                  <a:solidFill>
                    <a:schemeClr val="tx1"/>
                  </a:solidFill>
                </a:rPr>
                <a:t>June 23, 2017</a:t>
              </a:r>
              <a:endParaRPr lang="en" sz="1800" dirty="0">
                <a:solidFill>
                  <a:schemeClr val="tx1"/>
                </a:solidFill>
              </a:endParaRPr>
            </a:p>
          </p:txBody>
        </p:sp>
        <p:sp>
          <p:nvSpPr>
            <p:cNvPr id="13" name="Rounded Rectangle 12"/>
            <p:cNvSpPr/>
            <p:nvPr/>
          </p:nvSpPr>
          <p:spPr>
            <a:xfrm>
              <a:off x="6348675" y="1073461"/>
              <a:ext cx="2271316" cy="1656721"/>
            </a:xfrm>
            <a:prstGeom prst="roundRect">
              <a:avLst/>
            </a:prstGeom>
            <a:noFill/>
            <a:ln w="28575">
              <a:solidFill>
                <a:srgbClr val="006837"/>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0" bIns="91440" rtlCol="0" anchor="ctr"/>
            <a:lstStyle/>
            <a:p>
              <a:r>
                <a:rPr lang="en" sz="1800" b="1" dirty="0">
                  <a:solidFill>
                    <a:schemeClr val="tx1"/>
                  </a:solidFill>
                </a:rPr>
                <a:t>44%</a:t>
              </a:r>
              <a:r>
                <a:rPr lang="en" sz="1800" dirty="0">
                  <a:solidFill>
                    <a:schemeClr val="tx1"/>
                  </a:solidFill>
                </a:rPr>
                <a:t> of the target market should like that </a:t>
              </a:r>
              <a:r>
                <a:rPr lang="en" sz="1800" i="1" dirty="0">
                  <a:solidFill>
                    <a:schemeClr val="tx1"/>
                  </a:solidFill>
                </a:rPr>
                <a:t>Zealous </a:t>
              </a:r>
              <a:r>
                <a:rPr lang="en" sz="1800" dirty="0">
                  <a:solidFill>
                    <a:schemeClr val="tx1"/>
                  </a:solidFill>
                </a:rPr>
                <a:t>offers a quality pesto made in the Valley by </a:t>
              </a:r>
              <a:r>
                <a:rPr lang="en" sz="1800" b="1" dirty="0">
                  <a:solidFill>
                    <a:schemeClr val="tx1"/>
                  </a:solidFill>
                </a:rPr>
                <a:t>June 26, 2017</a:t>
              </a:r>
            </a:p>
          </p:txBody>
        </p:sp>
        <p:sp>
          <p:nvSpPr>
            <p:cNvPr id="14" name="Rounded Rectangle 13"/>
            <p:cNvSpPr/>
            <p:nvPr/>
          </p:nvSpPr>
          <p:spPr>
            <a:xfrm>
              <a:off x="311700" y="3131041"/>
              <a:ext cx="2704533" cy="1733224"/>
            </a:xfrm>
            <a:prstGeom prst="roundRect">
              <a:avLst/>
            </a:prstGeom>
            <a:noFill/>
            <a:ln w="28575">
              <a:solidFill>
                <a:srgbClr val="006837"/>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0" bIns="91440" rtlCol="0" anchor="ctr"/>
            <a:lstStyle/>
            <a:p>
              <a:r>
                <a:rPr lang="en" sz="1800" b="1" dirty="0">
                  <a:solidFill>
                    <a:schemeClr val="tx1"/>
                  </a:solidFill>
                </a:rPr>
                <a:t>25%</a:t>
              </a:r>
              <a:r>
                <a:rPr lang="en" sz="1800" dirty="0">
                  <a:solidFill>
                    <a:schemeClr val="tx1"/>
                  </a:solidFill>
                </a:rPr>
                <a:t> of the target market should prefer fresh pesto made with good quality oil, and not poor oil preservatives by </a:t>
              </a:r>
              <a:r>
                <a:rPr lang="en" sz="1800" b="1" dirty="0">
                  <a:solidFill>
                    <a:schemeClr val="tx1"/>
                  </a:solidFill>
                </a:rPr>
                <a:t>June 28, 2017</a:t>
              </a:r>
            </a:p>
          </p:txBody>
        </p:sp>
        <p:sp>
          <p:nvSpPr>
            <p:cNvPr id="15" name="Rounded Rectangle 14"/>
            <p:cNvSpPr/>
            <p:nvPr/>
          </p:nvSpPr>
          <p:spPr>
            <a:xfrm>
              <a:off x="3323408" y="3053778"/>
              <a:ext cx="2574472" cy="1810487"/>
            </a:xfrm>
            <a:prstGeom prst="roundRect">
              <a:avLst/>
            </a:prstGeom>
            <a:noFill/>
            <a:ln w="28575">
              <a:solidFill>
                <a:srgbClr val="006837"/>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0" bIns="91440" rtlCol="0" anchor="ctr"/>
            <a:lstStyle/>
            <a:p>
              <a:r>
                <a:rPr lang="en" sz="1800" b="1" dirty="0">
                  <a:solidFill>
                    <a:schemeClr val="tx1"/>
                  </a:solidFill>
                </a:rPr>
                <a:t>12%</a:t>
              </a:r>
              <a:r>
                <a:rPr lang="en" sz="1800" dirty="0">
                  <a:solidFill>
                    <a:schemeClr val="tx1"/>
                  </a:solidFill>
                </a:rPr>
                <a:t> of the target market should buy good quality pesto that is produced locally on the product launch date of </a:t>
              </a:r>
              <a:r>
                <a:rPr lang="en" sz="1800" b="1" dirty="0">
                  <a:solidFill>
                    <a:schemeClr val="tx1"/>
                  </a:solidFill>
                </a:rPr>
                <a:t>July 1st, </a:t>
              </a:r>
              <a:r>
                <a:rPr lang="en" sz="1800" b="1" dirty="0" smtClean="0">
                  <a:solidFill>
                    <a:schemeClr val="tx1"/>
                  </a:solidFill>
                </a:rPr>
                <a:t>2017</a:t>
              </a:r>
              <a:endParaRPr lang="en" sz="1800" b="1" dirty="0">
                <a:solidFill>
                  <a:schemeClr val="tx1"/>
                </a:solidFill>
              </a:endParaRPr>
            </a:p>
          </p:txBody>
        </p:sp>
        <p:sp>
          <p:nvSpPr>
            <p:cNvPr id="16" name="Rounded Rectangle 15"/>
            <p:cNvSpPr/>
            <p:nvPr/>
          </p:nvSpPr>
          <p:spPr>
            <a:xfrm>
              <a:off x="6279430" y="3155751"/>
              <a:ext cx="2483625" cy="1727510"/>
            </a:xfrm>
            <a:prstGeom prst="roundRect">
              <a:avLst/>
            </a:prstGeom>
            <a:noFill/>
            <a:ln w="28575">
              <a:solidFill>
                <a:srgbClr val="006837"/>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0" bIns="91440" rtlCol="0" anchor="ctr"/>
            <a:lstStyle/>
            <a:p>
              <a:r>
                <a:rPr lang="en" sz="1800" b="1" dirty="0">
                  <a:solidFill>
                    <a:schemeClr val="tx1"/>
                  </a:solidFill>
                </a:rPr>
                <a:t>5%</a:t>
              </a:r>
              <a:r>
                <a:rPr lang="en" sz="1800" dirty="0">
                  <a:solidFill>
                    <a:schemeClr val="tx1"/>
                  </a:solidFill>
                </a:rPr>
                <a:t> of the target market should feel inclined to spread news about </a:t>
              </a:r>
              <a:r>
                <a:rPr lang="en" sz="1800" i="1" dirty="0">
                  <a:solidFill>
                    <a:schemeClr val="tx1"/>
                  </a:solidFill>
                </a:rPr>
                <a:t>Zealous’ </a:t>
              </a:r>
              <a:r>
                <a:rPr lang="en" sz="1800" dirty="0">
                  <a:solidFill>
                    <a:schemeClr val="tx1"/>
                  </a:solidFill>
                </a:rPr>
                <a:t>fresh quality pesto </a:t>
              </a:r>
              <a:r>
                <a:rPr lang="en" sz="1800" b="1" dirty="0">
                  <a:solidFill>
                    <a:schemeClr val="tx1"/>
                  </a:solidFill>
                </a:rPr>
                <a:t>July 15, 2017</a:t>
              </a:r>
              <a:endParaRPr lang="en" sz="1800" dirty="0">
                <a:solidFill>
                  <a:schemeClr val="tx1"/>
                </a:solidFill>
              </a:endParaRPr>
            </a:p>
          </p:txBody>
        </p:sp>
        <p:sp>
          <p:nvSpPr>
            <p:cNvPr id="3" name="Right Arrow 2"/>
            <p:cNvSpPr/>
            <p:nvPr/>
          </p:nvSpPr>
          <p:spPr>
            <a:xfrm>
              <a:off x="2696201" y="1857310"/>
              <a:ext cx="550575" cy="178441"/>
            </a:xfrm>
            <a:prstGeom prst="rightArrow">
              <a:avLst/>
            </a:prstGeom>
            <a:solidFill>
              <a:srgbClr val="006837"/>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1" name="Right Arrow 20"/>
            <p:cNvSpPr/>
            <p:nvPr/>
          </p:nvSpPr>
          <p:spPr>
            <a:xfrm>
              <a:off x="5728855" y="1857310"/>
              <a:ext cx="550575" cy="178441"/>
            </a:xfrm>
            <a:prstGeom prst="rightArrow">
              <a:avLst/>
            </a:prstGeom>
            <a:solidFill>
              <a:srgbClr val="006837"/>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2" name="Right Arrow 21"/>
            <p:cNvSpPr/>
            <p:nvPr/>
          </p:nvSpPr>
          <p:spPr>
            <a:xfrm rot="5400000">
              <a:off x="1563946" y="2885819"/>
              <a:ext cx="255072" cy="178441"/>
            </a:xfrm>
            <a:prstGeom prst="rightArrow">
              <a:avLst/>
            </a:prstGeom>
            <a:solidFill>
              <a:srgbClr val="006837"/>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Rectangle 6"/>
            <p:cNvSpPr/>
            <p:nvPr/>
          </p:nvSpPr>
          <p:spPr>
            <a:xfrm>
              <a:off x="1654960" y="2847503"/>
              <a:ext cx="5787746" cy="89843"/>
            </a:xfrm>
            <a:prstGeom prst="rect">
              <a:avLst/>
            </a:prstGeom>
            <a:solidFill>
              <a:srgbClr val="0068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rot="16200000">
              <a:off x="7350943" y="2792884"/>
              <a:ext cx="207166" cy="81758"/>
            </a:xfrm>
            <a:prstGeom prst="rect">
              <a:avLst/>
            </a:prstGeom>
            <a:solidFill>
              <a:srgbClr val="0068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p:cNvSpPr/>
            <p:nvPr/>
          </p:nvSpPr>
          <p:spPr>
            <a:xfrm>
              <a:off x="3072598" y="4036262"/>
              <a:ext cx="194445" cy="122226"/>
            </a:xfrm>
            <a:prstGeom prst="rightArrow">
              <a:avLst/>
            </a:prstGeom>
            <a:solidFill>
              <a:srgbClr val="006837"/>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5" name="Right Arrow 24"/>
            <p:cNvSpPr/>
            <p:nvPr/>
          </p:nvSpPr>
          <p:spPr>
            <a:xfrm>
              <a:off x="6008387" y="4036262"/>
              <a:ext cx="194445" cy="122226"/>
            </a:xfrm>
            <a:prstGeom prst="rightArrow">
              <a:avLst/>
            </a:prstGeom>
            <a:solidFill>
              <a:srgbClr val="006837"/>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41559056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17"/>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72464" t="-6485" r="-6028"/>
          <a:stretch/>
        </p:blipFill>
        <p:spPr>
          <a:xfrm>
            <a:off x="3471025" y="265461"/>
            <a:ext cx="2553257" cy="4781948"/>
          </a:xfrm>
          <a:prstGeom prst="rect">
            <a:avLst/>
          </a:prstGeom>
        </p:spPr>
      </p:pic>
      <p:sp>
        <p:nvSpPr>
          <p:cNvPr id="218" name="Shape 218"/>
          <p:cNvSpPr txBox="1">
            <a:spLocks noGrp="1"/>
          </p:cNvSpPr>
          <p:nvPr>
            <p:ph type="body" idx="1"/>
          </p:nvPr>
        </p:nvSpPr>
        <p:spPr>
          <a:xfrm>
            <a:off x="0" y="1853400"/>
            <a:ext cx="9144000" cy="1436700"/>
          </a:xfrm>
          <a:prstGeom prst="rect">
            <a:avLst/>
          </a:prstGeom>
        </p:spPr>
        <p:txBody>
          <a:bodyPr lIns="91425" tIns="91425" rIns="91425" bIns="91425" anchor="t" anchorCtr="0">
            <a:noAutofit/>
          </a:bodyPr>
          <a:lstStyle/>
          <a:p>
            <a:pPr lvl="0" algn="ctr">
              <a:spcBef>
                <a:spcPts val="0"/>
              </a:spcBef>
              <a:buNone/>
            </a:pPr>
            <a:r>
              <a:rPr lang="en" sz="5400" b="1" dirty="0">
                <a:solidFill>
                  <a:srgbClr val="FFFFFF"/>
                </a:solidFill>
                <a:latin typeface="Apple Chancery" charset="0"/>
                <a:ea typeface="Apple Chancery" charset="0"/>
                <a:cs typeface="Apple Chancery" charset="0"/>
                <a:sym typeface="Corsiva"/>
              </a:rPr>
              <a:t>The Zealous Life is Waiting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207999" y="289082"/>
            <a:ext cx="8520600" cy="572700"/>
          </a:xfrm>
          <a:prstGeom prst="rect">
            <a:avLst/>
          </a:prstGeom>
        </p:spPr>
        <p:txBody>
          <a:bodyPr lIns="91425" tIns="91425" rIns="91425" bIns="91425" anchor="t" anchorCtr="0">
            <a:noAutofit/>
          </a:bodyPr>
          <a:lstStyle/>
          <a:p>
            <a:pPr lvl="0">
              <a:spcBef>
                <a:spcPts val="0"/>
              </a:spcBef>
              <a:buNone/>
            </a:pPr>
            <a:r>
              <a:rPr lang="en" dirty="0"/>
              <a:t>The Pesto Industry: Competitive Analysis</a:t>
            </a:r>
          </a:p>
        </p:txBody>
      </p:sp>
      <p:sp>
        <p:nvSpPr>
          <p:cNvPr id="5" name="Rectangle 4"/>
          <p:cNvSpPr/>
          <p:nvPr/>
        </p:nvSpPr>
        <p:spPr>
          <a:xfrm>
            <a:off x="0" y="-14100"/>
            <a:ext cx="9144000" cy="303182"/>
          </a:xfrm>
          <a:prstGeom prst="rect">
            <a:avLst/>
          </a:prstGeom>
          <a:solidFill>
            <a:srgbClr val="0068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837"/>
              </a:solidFill>
            </a:endParaRPr>
          </a:p>
        </p:txBody>
      </p:sp>
      <p:sp>
        <p:nvSpPr>
          <p:cNvPr id="6" name="Rectangle 5"/>
          <p:cNvSpPr/>
          <p:nvPr/>
        </p:nvSpPr>
        <p:spPr>
          <a:xfrm>
            <a:off x="0" y="4814153"/>
            <a:ext cx="9144000" cy="329346"/>
          </a:xfrm>
          <a:prstGeom prst="rect">
            <a:avLst/>
          </a:prstGeom>
          <a:solidFill>
            <a:srgbClr val="0068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837"/>
              </a:solidFill>
            </a:endParaRPr>
          </a:p>
        </p:txBody>
      </p:sp>
      <p:sp>
        <p:nvSpPr>
          <p:cNvPr id="2" name="Rectangle 1"/>
          <p:cNvSpPr/>
          <p:nvPr/>
        </p:nvSpPr>
        <p:spPr>
          <a:xfrm>
            <a:off x="5463676" y="1028501"/>
            <a:ext cx="3472325" cy="3785652"/>
          </a:xfrm>
          <a:prstGeom prst="rect">
            <a:avLst/>
          </a:prstGeom>
        </p:spPr>
        <p:txBody>
          <a:bodyPr wrap="square">
            <a:spAutoFit/>
          </a:bodyPr>
          <a:lstStyle/>
          <a:p>
            <a:pPr marL="457200" lvl="0" indent="-228600">
              <a:spcAft>
                <a:spcPts val="600"/>
              </a:spcAft>
              <a:buFontTx/>
              <a:buChar char="●"/>
            </a:pPr>
            <a:r>
              <a:rPr lang="en-US" dirty="0" smtClean="0"/>
              <a:t>The </a:t>
            </a:r>
            <a:r>
              <a:rPr lang="en-US" dirty="0"/>
              <a:t>Seasoning, Sauce, and Condiment Industry has a very low level of market share.</a:t>
            </a:r>
          </a:p>
          <a:p>
            <a:pPr marL="457200" lvl="0" indent="-228600">
              <a:spcAft>
                <a:spcPts val="600"/>
              </a:spcAft>
              <a:buFontTx/>
              <a:buChar char="●"/>
            </a:pPr>
            <a:r>
              <a:rPr lang="en-US" dirty="0"/>
              <a:t>Brand loyalty plays a large role in the industry.</a:t>
            </a:r>
          </a:p>
          <a:p>
            <a:pPr marL="457200" lvl="0" indent="-228600">
              <a:spcAft>
                <a:spcPts val="600"/>
              </a:spcAft>
              <a:buFontTx/>
              <a:buChar char="●"/>
            </a:pPr>
            <a:r>
              <a:rPr lang="en-US" dirty="0"/>
              <a:t>Disposable income has drastically grown over the past five years, allowing consumers to upgrade to </a:t>
            </a:r>
            <a:r>
              <a:rPr lang="en-US" b="1" dirty="0"/>
              <a:t>gourmet</a:t>
            </a:r>
            <a:r>
              <a:rPr lang="en-US" dirty="0"/>
              <a:t> and </a:t>
            </a:r>
            <a:r>
              <a:rPr lang="en-US" b="1" dirty="0"/>
              <a:t>luxury</a:t>
            </a:r>
            <a:r>
              <a:rPr lang="en-US" dirty="0"/>
              <a:t> products.</a:t>
            </a:r>
          </a:p>
          <a:p>
            <a:pPr marL="457200" lvl="0" indent="-228600">
              <a:spcAft>
                <a:spcPts val="600"/>
              </a:spcAft>
              <a:buFontTx/>
              <a:buChar char="●"/>
            </a:pPr>
            <a:r>
              <a:rPr lang="en-US" dirty="0"/>
              <a:t>Price plays a large role in the perceived value of a product or brand. </a:t>
            </a:r>
          </a:p>
          <a:p>
            <a:pPr marL="228600" lvl="0"/>
            <a:r>
              <a:rPr lang="en-US" i="1" dirty="0"/>
              <a:t>             </a:t>
            </a:r>
            <a:endParaRPr lang="en-US" i="1" dirty="0" smtClean="0"/>
          </a:p>
          <a:p>
            <a:pPr marL="228600" lvl="0" algn="ctr">
              <a:spcAft>
                <a:spcPts val="600"/>
              </a:spcAft>
            </a:pPr>
            <a:r>
              <a:rPr lang="en-US" i="1" dirty="0" smtClean="0"/>
              <a:t> </a:t>
            </a:r>
            <a:r>
              <a:rPr lang="en-US" i="1" dirty="0"/>
              <a:t>higher price = higher value</a:t>
            </a:r>
          </a:p>
          <a:p>
            <a:pPr marL="457200" lvl="0" indent="-228600">
              <a:buFontTx/>
              <a:buChar char="●"/>
            </a:pP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656" y="1028501"/>
            <a:ext cx="5093020" cy="3310463"/>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pattFill prst="dotDmnd">
          <a:fgClr>
            <a:schemeClr val="tx1"/>
          </a:fgClr>
          <a:bgClr>
            <a:srgbClr val="006837"/>
          </a:bgClr>
        </a:pattFill>
        <a:effectLst/>
      </p:bgPr>
    </p:bg>
    <p:spTree>
      <p:nvGrpSpPr>
        <p:cNvPr id="1" name=""/>
        <p:cNvGrpSpPr/>
        <p:nvPr/>
      </p:nvGrpSpPr>
      <p:grpSpPr>
        <a:xfrm>
          <a:off x="0" y="0"/>
          <a:ext cx="0" cy="0"/>
          <a:chOff x="0" y="0"/>
          <a:chExt cx="0" cy="0"/>
        </a:xfrm>
      </p:grpSpPr>
      <p:sp>
        <p:nvSpPr>
          <p:cNvPr id="5" name="TextBox 4"/>
          <p:cNvSpPr txBox="1"/>
          <p:nvPr/>
        </p:nvSpPr>
        <p:spPr>
          <a:xfrm>
            <a:off x="4893276" y="1475802"/>
            <a:ext cx="3855308" cy="2088278"/>
          </a:xfrm>
          <a:prstGeom prst="roundRect">
            <a:avLst/>
          </a:prstGeom>
          <a:solidFill>
            <a:srgbClr val="FEFBEC"/>
          </a:solidFill>
          <a:ln>
            <a:solidFill>
              <a:schemeClr val="tx1"/>
            </a:solidFill>
          </a:ln>
        </p:spPr>
        <p:style>
          <a:lnRef idx="2">
            <a:schemeClr val="accent5"/>
          </a:lnRef>
          <a:fillRef idx="1003">
            <a:schemeClr val="lt2"/>
          </a:fillRef>
          <a:effectRef idx="0">
            <a:schemeClr val="accent5"/>
          </a:effectRef>
          <a:fontRef idx="minor">
            <a:schemeClr val="dk1"/>
          </a:fontRef>
        </p:style>
        <p:txBody>
          <a:bodyPr wrap="square" rtlCol="0">
            <a:spAutoFit/>
          </a:bodyPr>
          <a:lstStyle/>
          <a:p>
            <a:endParaRPr lang="en-US" dirty="0"/>
          </a:p>
        </p:txBody>
      </p:sp>
      <p:pic>
        <p:nvPicPr>
          <p:cNvPr id="6" name="Shape 83"/>
          <p:cNvPicPr preferRelativeResize="0"/>
          <p:nvPr/>
        </p:nvPicPr>
        <p:blipFill>
          <a:blip r:embed="rId2">
            <a:alphaModFix/>
          </a:blip>
          <a:stretch>
            <a:fillRect/>
          </a:stretch>
        </p:blipFill>
        <p:spPr>
          <a:xfrm>
            <a:off x="5007390" y="1507663"/>
            <a:ext cx="3635044" cy="1949062"/>
          </a:xfrm>
          <a:prstGeom prst="rect">
            <a:avLst/>
          </a:prstGeom>
          <a:noFill/>
          <a:ln>
            <a:noFill/>
          </a:ln>
        </p:spPr>
      </p:pic>
      <p:sp>
        <p:nvSpPr>
          <p:cNvPr id="8" name="TextBox 7"/>
          <p:cNvSpPr txBox="1"/>
          <p:nvPr/>
        </p:nvSpPr>
        <p:spPr>
          <a:xfrm>
            <a:off x="704334" y="873336"/>
            <a:ext cx="3521678" cy="1646605"/>
          </a:xfrm>
          <a:prstGeom prst="rect">
            <a:avLst/>
          </a:prstGeom>
          <a:solidFill>
            <a:srgbClr val="FEFBEC"/>
          </a:solidFill>
          <a:ln w="28575">
            <a:solidFill>
              <a:schemeClr val="tx1"/>
            </a:solidFill>
          </a:ln>
        </p:spPr>
        <p:style>
          <a:lnRef idx="2">
            <a:schemeClr val="accent5"/>
          </a:lnRef>
          <a:fillRef idx="1003">
            <a:schemeClr val="lt2"/>
          </a:fillRef>
          <a:effectRef idx="0">
            <a:schemeClr val="accent5"/>
          </a:effectRef>
          <a:fontRef idx="minor">
            <a:schemeClr val="dk1"/>
          </a:fontRef>
        </p:style>
        <p:txBody>
          <a:bodyPr wrap="square" lIns="182880" tIns="91440" rIns="182880" bIns="91440" rtlCol="0">
            <a:spAutoFit/>
          </a:bodyPr>
          <a:lstStyle/>
          <a:p>
            <a:r>
              <a:rPr lang="en-US" sz="2000" b="1" dirty="0" smtClean="0"/>
              <a:t>Major Selling Idea: </a:t>
            </a:r>
          </a:p>
          <a:p>
            <a:pPr>
              <a:spcBef>
                <a:spcPts val="600"/>
              </a:spcBef>
            </a:pPr>
            <a:r>
              <a:rPr lang="en" dirty="0" smtClean="0">
                <a:solidFill>
                  <a:schemeClr val="tx1"/>
                </a:solidFill>
              </a:rPr>
              <a:t>Zealous </a:t>
            </a:r>
            <a:r>
              <a:rPr lang="en" dirty="0">
                <a:solidFill>
                  <a:schemeClr val="tx1"/>
                </a:solidFill>
              </a:rPr>
              <a:t>brings luxury into even the simplest of </a:t>
            </a:r>
            <a:r>
              <a:rPr lang="en" dirty="0" smtClean="0">
                <a:solidFill>
                  <a:schemeClr val="tx1"/>
                </a:solidFill>
              </a:rPr>
              <a:t>meals. With </a:t>
            </a:r>
            <a:r>
              <a:rPr lang="en" dirty="0">
                <a:solidFill>
                  <a:schemeClr val="tx1"/>
                </a:solidFill>
              </a:rPr>
              <a:t>the addition of our </a:t>
            </a:r>
            <a:r>
              <a:rPr lang="en" dirty="0" smtClean="0">
                <a:solidFill>
                  <a:schemeClr val="tx1"/>
                </a:solidFill>
              </a:rPr>
              <a:t>pesto, </a:t>
            </a:r>
            <a:r>
              <a:rPr lang="en" dirty="0">
                <a:solidFill>
                  <a:schemeClr val="tx1"/>
                </a:solidFill>
              </a:rPr>
              <a:t>meals instantly </a:t>
            </a:r>
            <a:r>
              <a:rPr lang="en" dirty="0" smtClean="0">
                <a:solidFill>
                  <a:schemeClr val="tx1"/>
                </a:solidFill>
              </a:rPr>
              <a:t>transform </a:t>
            </a:r>
            <a:r>
              <a:rPr lang="en" dirty="0">
                <a:solidFill>
                  <a:schemeClr val="tx1"/>
                </a:solidFill>
              </a:rPr>
              <a:t>into </a:t>
            </a:r>
            <a:r>
              <a:rPr lang="en" dirty="0" smtClean="0">
                <a:solidFill>
                  <a:schemeClr val="tx1"/>
                </a:solidFill>
              </a:rPr>
              <a:t>an </a:t>
            </a:r>
            <a:r>
              <a:rPr lang="en" dirty="0">
                <a:solidFill>
                  <a:schemeClr val="tx1"/>
                </a:solidFill>
              </a:rPr>
              <a:t>elegant and classy social event, not just your average meal</a:t>
            </a:r>
            <a:r>
              <a:rPr lang="en" dirty="0" smtClean="0">
                <a:solidFill>
                  <a:schemeClr val="tx1"/>
                </a:solidFill>
              </a:rPr>
              <a:t>.</a:t>
            </a:r>
            <a:r>
              <a:rPr lang="en-US" dirty="0" smtClean="0"/>
              <a:t> </a:t>
            </a:r>
            <a:endParaRPr lang="en-US" dirty="0"/>
          </a:p>
        </p:txBody>
      </p:sp>
      <p:sp>
        <p:nvSpPr>
          <p:cNvPr id="10" name="TextBox 9"/>
          <p:cNvSpPr txBox="1"/>
          <p:nvPr/>
        </p:nvSpPr>
        <p:spPr>
          <a:xfrm>
            <a:off x="1383173" y="3009396"/>
            <a:ext cx="2022391" cy="784830"/>
          </a:xfrm>
          <a:prstGeom prst="rect">
            <a:avLst/>
          </a:prstGeom>
          <a:solidFill>
            <a:srgbClr val="FEFBEC"/>
          </a:solidFill>
          <a:ln w="28575">
            <a:solidFill>
              <a:schemeClr val="tx1"/>
            </a:solidFill>
          </a:ln>
        </p:spPr>
        <p:style>
          <a:lnRef idx="2">
            <a:schemeClr val="accent5"/>
          </a:lnRef>
          <a:fillRef idx="1003">
            <a:schemeClr val="lt2"/>
          </a:fillRef>
          <a:effectRef idx="0">
            <a:schemeClr val="accent5"/>
          </a:effectRef>
          <a:fontRef idx="minor">
            <a:schemeClr val="dk1"/>
          </a:fontRef>
        </p:style>
        <p:txBody>
          <a:bodyPr wrap="square" lIns="182880" tIns="91440" rIns="182880" bIns="91440" rtlCol="0">
            <a:spAutoFit/>
          </a:bodyPr>
          <a:lstStyle/>
          <a:p>
            <a:r>
              <a:rPr lang="en-US" sz="2000" b="1" dirty="0" smtClean="0"/>
              <a:t>Slogan: </a:t>
            </a:r>
          </a:p>
          <a:p>
            <a:pPr>
              <a:spcBef>
                <a:spcPts val="600"/>
              </a:spcBef>
            </a:pPr>
            <a:r>
              <a:rPr lang="en-US" dirty="0" smtClean="0">
                <a:solidFill>
                  <a:schemeClr val="tx1"/>
                </a:solidFill>
              </a:rPr>
              <a:t>Live the Zealous Life</a:t>
            </a:r>
            <a:endParaRPr lang="en-US" dirty="0"/>
          </a:p>
        </p:txBody>
      </p:sp>
      <p:sp>
        <p:nvSpPr>
          <p:cNvPr id="11" name="Rectangle 10"/>
          <p:cNvSpPr/>
          <p:nvPr/>
        </p:nvSpPr>
        <p:spPr>
          <a:xfrm>
            <a:off x="0" y="-14101"/>
            <a:ext cx="9144000" cy="3979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837"/>
              </a:solidFill>
            </a:endParaRPr>
          </a:p>
        </p:txBody>
      </p:sp>
      <p:sp>
        <p:nvSpPr>
          <p:cNvPr id="12" name="Rectangle 11"/>
          <p:cNvSpPr/>
          <p:nvPr/>
        </p:nvSpPr>
        <p:spPr>
          <a:xfrm>
            <a:off x="0" y="4745519"/>
            <a:ext cx="9144000" cy="3979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837"/>
              </a:solidFill>
            </a:endParaRPr>
          </a:p>
        </p:txBody>
      </p:sp>
    </p:spTree>
    <p:extLst>
      <p:ext uri="{BB962C8B-B14F-4D97-AF65-F5344CB8AC3E}">
        <p14:creationId xmlns:p14="http://schemas.microsoft.com/office/powerpoint/2010/main" val="7594119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Shape 88"/>
          <p:cNvSpPr txBox="1">
            <a:spLocks noGrp="1"/>
          </p:cNvSpPr>
          <p:nvPr>
            <p:ph type="title"/>
          </p:nvPr>
        </p:nvSpPr>
        <p:spPr>
          <a:xfrm>
            <a:off x="311700" y="261349"/>
            <a:ext cx="8520600" cy="962819"/>
          </a:xfrm>
          <a:prstGeom prst="rect">
            <a:avLst/>
          </a:prstGeom>
        </p:spPr>
        <p:txBody>
          <a:bodyPr lIns="91425" tIns="91425" rIns="91425" bIns="91425" anchor="t" anchorCtr="0">
            <a:noAutofit/>
          </a:bodyPr>
          <a:lstStyle/>
          <a:p>
            <a:pPr lvl="0">
              <a:spcBef>
                <a:spcPts val="0"/>
              </a:spcBef>
              <a:buNone/>
            </a:pPr>
            <a:r>
              <a:rPr lang="en" dirty="0"/>
              <a:t>How to Sell Luxury? Proposed Recipe</a:t>
            </a:r>
          </a:p>
          <a:p>
            <a:pPr lvl="0">
              <a:spcBef>
                <a:spcPts val="0"/>
              </a:spcBef>
              <a:buNone/>
            </a:pPr>
            <a:r>
              <a:rPr lang="en" dirty="0"/>
              <a:t>&amp; </a:t>
            </a:r>
            <a:r>
              <a:rPr lang="en" dirty="0" smtClean="0"/>
              <a:t>Product Packaging</a:t>
            </a:r>
            <a:endParaRPr lang="en" dirty="0"/>
          </a:p>
        </p:txBody>
      </p:sp>
      <p:pic>
        <p:nvPicPr>
          <p:cNvPr id="89" name="Shape 89" descr="FinalFullLabel.png"/>
          <p:cNvPicPr preferRelativeResize="0"/>
          <p:nvPr/>
        </p:nvPicPr>
        <p:blipFill>
          <a:blip r:embed="rId3">
            <a:alphaModFix/>
          </a:blip>
          <a:stretch>
            <a:fillRect/>
          </a:stretch>
        </p:blipFill>
        <p:spPr>
          <a:xfrm>
            <a:off x="442063" y="3063467"/>
            <a:ext cx="8390237" cy="1894671"/>
          </a:xfrm>
          <a:prstGeom prst="rect">
            <a:avLst/>
          </a:prstGeom>
          <a:noFill/>
          <a:ln>
            <a:noFill/>
          </a:ln>
        </p:spPr>
      </p:pic>
      <p:pic>
        <p:nvPicPr>
          <p:cNvPr id="90" name="Shape 90" descr="zealous.jpg"/>
          <p:cNvPicPr preferRelativeResize="0"/>
          <p:nvPr/>
        </p:nvPicPr>
        <p:blipFill rotWithShape="1">
          <a:blip r:embed="rId4">
            <a:alphaModFix/>
          </a:blip>
          <a:srcRect l="29566" t="27922" r="32208" b="27922"/>
          <a:stretch/>
        </p:blipFill>
        <p:spPr>
          <a:xfrm>
            <a:off x="7293268" y="742758"/>
            <a:ext cx="1527456" cy="1976072"/>
          </a:xfrm>
          <a:prstGeom prst="rect">
            <a:avLst/>
          </a:prstGeom>
          <a:noFill/>
          <a:ln>
            <a:noFill/>
          </a:ln>
        </p:spPr>
      </p:pic>
      <p:sp>
        <p:nvSpPr>
          <p:cNvPr id="91" name="Shape 91"/>
          <p:cNvSpPr txBox="1"/>
          <p:nvPr/>
        </p:nvSpPr>
        <p:spPr>
          <a:xfrm>
            <a:off x="442063" y="1407815"/>
            <a:ext cx="6539505" cy="1385664"/>
          </a:xfrm>
          <a:prstGeom prst="roundRect">
            <a:avLst/>
          </a:prstGeom>
          <a:noFill/>
          <a:ln w="12700">
            <a:solidFill>
              <a:srgbClr val="006837"/>
            </a:solidFill>
          </a:ln>
        </p:spPr>
        <p:txBody>
          <a:bodyPr lIns="0" tIns="54864" rIns="91425" bIns="91425" anchor="t" anchorCtr="0">
            <a:noAutofit/>
          </a:bodyPr>
          <a:lstStyle/>
          <a:p>
            <a:pPr marL="330200" lvl="0" indent="-171450" rtl="0">
              <a:spcBef>
                <a:spcPts val="0"/>
              </a:spcBef>
              <a:buSzPct val="100000"/>
              <a:buFont typeface="Arial" panose="020B0604020202020204" pitchFamily="34" charset="0"/>
              <a:buChar char="•"/>
            </a:pPr>
            <a:r>
              <a:rPr lang="en" sz="1600" dirty="0">
                <a:solidFill>
                  <a:schemeClr val="tx1"/>
                </a:solidFill>
              </a:rPr>
              <a:t>We propose Zealous to have 25% more basil to enhance its richness and potency </a:t>
            </a:r>
            <a:r>
              <a:rPr lang="en" sz="1600" dirty="0" smtClean="0">
                <a:solidFill>
                  <a:schemeClr val="tx1"/>
                </a:solidFill>
              </a:rPr>
              <a:t>in order to </a:t>
            </a:r>
            <a:r>
              <a:rPr lang="en" sz="1600" dirty="0">
                <a:solidFill>
                  <a:schemeClr val="tx1"/>
                </a:solidFill>
              </a:rPr>
              <a:t>increase perceived quality.</a:t>
            </a:r>
          </a:p>
          <a:p>
            <a:pPr marL="330200" lvl="0" indent="-171450" rtl="0">
              <a:spcBef>
                <a:spcPts val="600"/>
              </a:spcBef>
              <a:spcAft>
                <a:spcPts val="600"/>
              </a:spcAft>
              <a:buSzPct val="100000"/>
              <a:buFont typeface="Arial" panose="020B0604020202020204" pitchFamily="34" charset="0"/>
              <a:buChar char="•"/>
            </a:pPr>
            <a:r>
              <a:rPr lang="en" sz="1600" dirty="0">
                <a:solidFill>
                  <a:schemeClr val="tx1"/>
                </a:solidFill>
              </a:rPr>
              <a:t>We suggest using a black label to portray luxury and </a:t>
            </a:r>
            <a:r>
              <a:rPr lang="en" sz="1600" dirty="0" smtClean="0">
                <a:solidFill>
                  <a:schemeClr val="tx1"/>
                </a:solidFill>
              </a:rPr>
              <a:t>exclusivity.</a:t>
            </a:r>
            <a:endParaRPr lang="en" sz="1600" dirty="0">
              <a:solidFill>
                <a:schemeClr val="tx1"/>
              </a:solidFill>
            </a:endParaRPr>
          </a:p>
          <a:p>
            <a:pPr marL="330200" lvl="0" indent="-171450">
              <a:spcBef>
                <a:spcPts val="0"/>
              </a:spcBef>
              <a:buSzPct val="100000"/>
              <a:buFont typeface="Arial" panose="020B0604020202020204" pitchFamily="34" charset="0"/>
              <a:buChar char="•"/>
            </a:pPr>
            <a:r>
              <a:rPr lang="en" sz="1600" dirty="0">
                <a:solidFill>
                  <a:schemeClr val="tx1"/>
                </a:solidFill>
              </a:rPr>
              <a:t>We recommend </a:t>
            </a:r>
            <a:r>
              <a:rPr lang="en" sz="1600" dirty="0" smtClean="0">
                <a:solidFill>
                  <a:schemeClr val="tx1"/>
                </a:solidFill>
              </a:rPr>
              <a:t>pricing Zealous </a:t>
            </a:r>
            <a:r>
              <a:rPr lang="en" sz="1600" dirty="0">
                <a:solidFill>
                  <a:schemeClr val="tx1"/>
                </a:solidFill>
              </a:rPr>
              <a:t>at $4.29 to </a:t>
            </a:r>
            <a:r>
              <a:rPr lang="en" sz="1600" dirty="0" smtClean="0">
                <a:solidFill>
                  <a:schemeClr val="tx1"/>
                </a:solidFill>
              </a:rPr>
              <a:t>imply brand quality. </a:t>
            </a:r>
            <a:endParaRPr lang="en" sz="1600" dirty="0">
              <a:solidFill>
                <a:schemeClr val="tx1"/>
              </a:solidFill>
            </a:endParaRPr>
          </a:p>
        </p:txBody>
      </p:sp>
      <p:sp>
        <p:nvSpPr>
          <p:cNvPr id="6" name="Rectangle 5"/>
          <p:cNvSpPr/>
          <p:nvPr/>
        </p:nvSpPr>
        <p:spPr>
          <a:xfrm>
            <a:off x="0" y="-14101"/>
            <a:ext cx="9144000" cy="275449"/>
          </a:xfrm>
          <a:prstGeom prst="rect">
            <a:avLst/>
          </a:prstGeom>
          <a:solidFill>
            <a:srgbClr val="0068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837"/>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8" name="Shape 98"/>
          <p:cNvPicPr preferRelativeResize="0"/>
          <p:nvPr/>
        </p:nvPicPr>
        <p:blipFill>
          <a:blip r:embed="rId3">
            <a:alphaModFix/>
          </a:blip>
          <a:stretch>
            <a:fillRect/>
          </a:stretch>
        </p:blipFill>
        <p:spPr>
          <a:xfrm>
            <a:off x="4679662" y="1355690"/>
            <a:ext cx="2190275" cy="3666874"/>
          </a:xfrm>
          <a:prstGeom prst="rect">
            <a:avLst/>
          </a:prstGeom>
          <a:noFill/>
          <a:ln>
            <a:noFill/>
          </a:ln>
        </p:spPr>
      </p:pic>
      <p:sp>
        <p:nvSpPr>
          <p:cNvPr id="16" name="Rectangle 15"/>
          <p:cNvSpPr/>
          <p:nvPr/>
        </p:nvSpPr>
        <p:spPr>
          <a:xfrm>
            <a:off x="4715096" y="1011809"/>
            <a:ext cx="4428904" cy="366638"/>
          </a:xfrm>
          <a:prstGeom prst="rect">
            <a:avLst/>
          </a:prstGeom>
          <a:solidFill>
            <a:srgbClr val="FFB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7" name="Shape 97"/>
          <p:cNvPicPr preferRelativeResize="0"/>
          <p:nvPr/>
        </p:nvPicPr>
        <p:blipFill>
          <a:blip r:embed="rId4">
            <a:alphaModFix/>
          </a:blip>
          <a:stretch>
            <a:fillRect/>
          </a:stretch>
        </p:blipFill>
        <p:spPr>
          <a:xfrm>
            <a:off x="109695" y="1348783"/>
            <a:ext cx="2190274" cy="3666875"/>
          </a:xfrm>
          <a:prstGeom prst="rect">
            <a:avLst/>
          </a:prstGeom>
          <a:noFill/>
          <a:ln>
            <a:noFill/>
          </a:ln>
        </p:spPr>
      </p:pic>
      <p:sp>
        <p:nvSpPr>
          <p:cNvPr id="14" name="Rectangle 13"/>
          <p:cNvSpPr/>
          <p:nvPr/>
        </p:nvSpPr>
        <p:spPr>
          <a:xfrm>
            <a:off x="0" y="1011809"/>
            <a:ext cx="4615113" cy="362968"/>
          </a:xfrm>
          <a:prstGeom prst="rect">
            <a:avLst/>
          </a:prstGeom>
          <a:solidFill>
            <a:srgbClr val="5C9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Shape 96"/>
          <p:cNvSpPr txBox="1">
            <a:spLocks noGrp="1"/>
          </p:cNvSpPr>
          <p:nvPr>
            <p:ph type="body" idx="1"/>
          </p:nvPr>
        </p:nvSpPr>
        <p:spPr>
          <a:xfrm>
            <a:off x="155890" y="938707"/>
            <a:ext cx="4559205" cy="462272"/>
          </a:xfrm>
          <a:prstGeom prst="rect">
            <a:avLst/>
          </a:prstGeom>
        </p:spPr>
        <p:txBody>
          <a:bodyPr lIns="91425" tIns="91425" rIns="91425" bIns="91425" anchor="t" anchorCtr="0">
            <a:noAutofit/>
          </a:bodyPr>
          <a:lstStyle/>
          <a:p>
            <a:pPr lvl="0">
              <a:spcBef>
                <a:spcPts val="0"/>
              </a:spcBef>
              <a:buNone/>
            </a:pPr>
            <a:r>
              <a:rPr lang="en" b="1" dirty="0">
                <a:solidFill>
                  <a:schemeClr val="tx1"/>
                </a:solidFill>
              </a:rPr>
              <a:t>Primary </a:t>
            </a:r>
            <a:r>
              <a:rPr lang="en" b="1" dirty="0" smtClean="0">
                <a:solidFill>
                  <a:schemeClr val="tx1"/>
                </a:solidFill>
              </a:rPr>
              <a:t>Market: </a:t>
            </a:r>
            <a:r>
              <a:rPr lang="en" dirty="0" smtClean="0">
                <a:solidFill>
                  <a:schemeClr val="tx1"/>
                </a:solidFill>
              </a:rPr>
              <a:t>Bed &amp; Breakfast Owners</a:t>
            </a:r>
            <a:endParaRPr lang="en" dirty="0">
              <a:solidFill>
                <a:schemeClr val="tx1"/>
              </a:solidFill>
            </a:endParaRPr>
          </a:p>
        </p:txBody>
      </p:sp>
      <p:sp>
        <p:nvSpPr>
          <p:cNvPr id="99" name="Shape 99"/>
          <p:cNvSpPr txBox="1"/>
          <p:nvPr/>
        </p:nvSpPr>
        <p:spPr>
          <a:xfrm>
            <a:off x="0" y="205428"/>
            <a:ext cx="9144000" cy="501343"/>
          </a:xfrm>
          <a:prstGeom prst="rect">
            <a:avLst/>
          </a:prstGeom>
          <a:noFill/>
          <a:ln>
            <a:noFill/>
          </a:ln>
        </p:spPr>
        <p:txBody>
          <a:bodyPr lIns="91425" tIns="91425" rIns="91425" bIns="91425" anchor="t" anchorCtr="0">
            <a:noAutofit/>
          </a:bodyPr>
          <a:lstStyle/>
          <a:p>
            <a:pPr lvl="0" algn="ctr">
              <a:spcBef>
                <a:spcPts val="0"/>
              </a:spcBef>
              <a:buNone/>
            </a:pPr>
            <a:r>
              <a:rPr lang="en" sz="2400" dirty="0">
                <a:solidFill>
                  <a:schemeClr val="tx1"/>
                </a:solidFill>
              </a:rPr>
              <a:t>We propose </a:t>
            </a:r>
            <a:r>
              <a:rPr lang="en" sz="2400" b="1" dirty="0">
                <a:solidFill>
                  <a:schemeClr val="tx1"/>
                </a:solidFill>
              </a:rPr>
              <a:t>two </a:t>
            </a:r>
            <a:r>
              <a:rPr lang="en" sz="2400" dirty="0" smtClean="0">
                <a:solidFill>
                  <a:schemeClr val="tx1"/>
                </a:solidFill>
              </a:rPr>
              <a:t>unique</a:t>
            </a:r>
            <a:r>
              <a:rPr lang="en" sz="2400" b="1" dirty="0" smtClean="0">
                <a:solidFill>
                  <a:schemeClr val="tx1"/>
                </a:solidFill>
              </a:rPr>
              <a:t> </a:t>
            </a:r>
            <a:r>
              <a:rPr lang="en" sz="2400" dirty="0" smtClean="0">
                <a:solidFill>
                  <a:schemeClr val="tx1"/>
                </a:solidFill>
              </a:rPr>
              <a:t>target </a:t>
            </a:r>
            <a:r>
              <a:rPr lang="en" sz="2400" dirty="0">
                <a:solidFill>
                  <a:schemeClr val="tx1"/>
                </a:solidFill>
              </a:rPr>
              <a:t>markets to </a:t>
            </a:r>
            <a:r>
              <a:rPr lang="en" sz="2400" i="1" u="sng" dirty="0">
                <a:solidFill>
                  <a:schemeClr val="tx1"/>
                </a:solidFill>
              </a:rPr>
              <a:t>“Live the Zealous Life”</a:t>
            </a:r>
          </a:p>
        </p:txBody>
      </p:sp>
      <p:sp>
        <p:nvSpPr>
          <p:cNvPr id="101" name="Shape 101"/>
          <p:cNvSpPr txBox="1"/>
          <p:nvPr/>
        </p:nvSpPr>
        <p:spPr>
          <a:xfrm>
            <a:off x="2299969" y="1480435"/>
            <a:ext cx="2175030" cy="3624473"/>
          </a:xfrm>
          <a:prstGeom prst="rect">
            <a:avLst/>
          </a:prstGeom>
          <a:noFill/>
          <a:ln>
            <a:noFill/>
          </a:ln>
        </p:spPr>
        <p:txBody>
          <a:bodyPr lIns="0" tIns="91425" rIns="0" bIns="91425" anchor="t" anchorCtr="0">
            <a:noAutofit/>
          </a:bodyPr>
          <a:lstStyle/>
          <a:p>
            <a:pPr marL="457200" lvl="0" indent="-228600" rtl="0">
              <a:lnSpc>
                <a:spcPct val="100000"/>
              </a:lnSpc>
              <a:spcBef>
                <a:spcPts val="0"/>
              </a:spcBef>
              <a:buChar char="●"/>
            </a:pPr>
            <a:r>
              <a:rPr lang="en" dirty="0" smtClean="0"/>
              <a:t>B-2-B with a </a:t>
            </a:r>
            <a:r>
              <a:rPr lang="en" i="1" dirty="0"/>
              <a:t>“twist</a:t>
            </a:r>
            <a:r>
              <a:rPr lang="en" i="1" dirty="0" smtClean="0"/>
              <a:t>”</a:t>
            </a:r>
            <a:endParaRPr dirty="0"/>
          </a:p>
          <a:p>
            <a:pPr marL="457200" lvl="0" indent="-228600" rtl="0">
              <a:lnSpc>
                <a:spcPct val="100000"/>
              </a:lnSpc>
              <a:spcBef>
                <a:spcPts val="1200"/>
              </a:spcBef>
              <a:spcAft>
                <a:spcPts val="1200"/>
              </a:spcAft>
              <a:buChar char="●"/>
            </a:pPr>
            <a:r>
              <a:rPr lang="en-US" dirty="0" smtClean="0"/>
              <a:t>We propose personal selling to </a:t>
            </a:r>
            <a:r>
              <a:rPr lang="en-US" b="1" dirty="0" smtClean="0"/>
              <a:t>21</a:t>
            </a:r>
            <a:r>
              <a:rPr lang="en-US" dirty="0" smtClean="0"/>
              <a:t> local bed and breakfast owners. </a:t>
            </a:r>
            <a:endParaRPr dirty="0"/>
          </a:p>
          <a:p>
            <a:pPr marL="457200" lvl="0" indent="-228600" rtl="0">
              <a:lnSpc>
                <a:spcPct val="100000"/>
              </a:lnSpc>
              <a:spcBef>
                <a:spcPts val="0"/>
              </a:spcBef>
              <a:buChar char="●"/>
            </a:pPr>
            <a:r>
              <a:rPr lang="en" dirty="0" smtClean="0"/>
              <a:t>Of these, we believe </a:t>
            </a:r>
            <a:r>
              <a:rPr lang="en" b="1" dirty="0" smtClean="0"/>
              <a:t>10</a:t>
            </a:r>
            <a:r>
              <a:rPr lang="en" dirty="0" smtClean="0"/>
              <a:t> will </a:t>
            </a:r>
            <a:r>
              <a:rPr lang="en" dirty="0"/>
              <a:t>accept our </a:t>
            </a:r>
            <a:r>
              <a:rPr lang="en" dirty="0" smtClean="0"/>
              <a:t>proposition.</a:t>
            </a:r>
            <a:endParaRPr lang="en" dirty="0"/>
          </a:p>
          <a:p>
            <a:pPr lvl="0">
              <a:lnSpc>
                <a:spcPct val="200000"/>
              </a:lnSpc>
              <a:spcBef>
                <a:spcPts val="0"/>
              </a:spcBef>
              <a:buNone/>
            </a:pPr>
            <a:endParaRPr dirty="0"/>
          </a:p>
        </p:txBody>
      </p:sp>
      <p:sp>
        <p:nvSpPr>
          <p:cNvPr id="102" name="Shape 102"/>
          <p:cNvSpPr txBox="1"/>
          <p:nvPr/>
        </p:nvSpPr>
        <p:spPr>
          <a:xfrm>
            <a:off x="6744939" y="1451549"/>
            <a:ext cx="2399061" cy="3620400"/>
          </a:xfrm>
          <a:prstGeom prst="rect">
            <a:avLst/>
          </a:prstGeom>
          <a:noFill/>
          <a:ln>
            <a:noFill/>
          </a:ln>
        </p:spPr>
        <p:txBody>
          <a:bodyPr lIns="0" tIns="91425" rIns="0" bIns="91425" anchor="t" anchorCtr="0">
            <a:noAutofit/>
          </a:bodyPr>
          <a:lstStyle/>
          <a:p>
            <a:pPr marL="457200" lvl="0" indent="-228600" rtl="0">
              <a:spcBef>
                <a:spcPts val="0"/>
              </a:spcBef>
              <a:buChar char="●"/>
            </a:pPr>
            <a:r>
              <a:rPr lang="en" dirty="0"/>
              <a:t>Women living in the </a:t>
            </a:r>
            <a:r>
              <a:rPr lang="en" dirty="0" smtClean="0"/>
              <a:t>Valley</a:t>
            </a:r>
            <a:endParaRPr dirty="0"/>
          </a:p>
          <a:p>
            <a:pPr marL="457200" lvl="0" indent="-228600" rtl="0">
              <a:spcBef>
                <a:spcPts val="1200"/>
              </a:spcBef>
              <a:buChar char="●"/>
            </a:pPr>
            <a:r>
              <a:rPr lang="en" dirty="0"/>
              <a:t>“Baby </a:t>
            </a:r>
            <a:r>
              <a:rPr lang="en" dirty="0" smtClean="0"/>
              <a:t>Boomers</a:t>
            </a:r>
            <a:r>
              <a:rPr lang="en-US" dirty="0" smtClean="0"/>
              <a:t>”</a:t>
            </a:r>
            <a:endParaRPr lang="en" dirty="0" smtClean="0"/>
          </a:p>
          <a:p>
            <a:pPr marL="228600" lvl="0" rtl="0">
              <a:spcBef>
                <a:spcPts val="1200"/>
              </a:spcBef>
            </a:pPr>
            <a:r>
              <a:rPr lang="en" dirty="0" smtClean="0"/>
              <a:t>      </a:t>
            </a:r>
            <a:r>
              <a:rPr lang="en" dirty="0" smtClean="0"/>
              <a:t>-</a:t>
            </a:r>
            <a:r>
              <a:rPr lang="en-US" dirty="0" smtClean="0"/>
              <a:t> </a:t>
            </a:r>
            <a:r>
              <a:rPr lang="en" dirty="0" smtClean="0"/>
              <a:t>55-69 </a:t>
            </a:r>
            <a:r>
              <a:rPr lang="en" dirty="0"/>
              <a:t>years of </a:t>
            </a:r>
            <a:r>
              <a:rPr lang="en" dirty="0" smtClean="0"/>
              <a:t>age</a:t>
            </a:r>
            <a:endParaRPr dirty="0"/>
          </a:p>
          <a:p>
            <a:pPr marL="457200" lvl="0" indent="-228600" rtl="0">
              <a:spcBef>
                <a:spcPts val="1200"/>
              </a:spcBef>
              <a:buChar char="●"/>
            </a:pPr>
            <a:r>
              <a:rPr lang="en" dirty="0" smtClean="0"/>
              <a:t>Homeowners </a:t>
            </a:r>
          </a:p>
          <a:p>
            <a:pPr marL="457200" lvl="0" indent="-228600" rtl="0">
              <a:spcBef>
                <a:spcPts val="1200"/>
              </a:spcBef>
              <a:buChar char="●"/>
            </a:pPr>
            <a:endParaRPr lang="en" dirty="0"/>
          </a:p>
          <a:p>
            <a:pPr marL="228600" lvl="1"/>
            <a:endParaRPr lang="en" dirty="0" smtClean="0"/>
          </a:p>
          <a:p>
            <a:pPr marL="457200" lvl="0" indent="-228600" rtl="0">
              <a:spcBef>
                <a:spcPts val="1200"/>
              </a:spcBef>
              <a:buChar char="●"/>
            </a:pPr>
            <a:endParaRPr lang="en" dirty="0" smtClean="0"/>
          </a:p>
          <a:p>
            <a:pPr marL="457200" lvl="0" indent="-228600" rtl="0">
              <a:buChar char="●"/>
            </a:pPr>
            <a:r>
              <a:rPr lang="en" dirty="0" smtClean="0"/>
              <a:t>Upper-Middle </a:t>
            </a:r>
            <a:r>
              <a:rPr lang="en" dirty="0"/>
              <a:t>Class </a:t>
            </a:r>
            <a:endParaRPr lang="en" dirty="0" smtClean="0"/>
          </a:p>
        </p:txBody>
      </p:sp>
      <p:sp>
        <p:nvSpPr>
          <p:cNvPr id="9" name="Shape 100"/>
          <p:cNvSpPr txBox="1">
            <a:spLocks/>
          </p:cNvSpPr>
          <p:nvPr/>
        </p:nvSpPr>
        <p:spPr>
          <a:xfrm>
            <a:off x="4743911" y="918154"/>
            <a:ext cx="4002056" cy="449099"/>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dk2"/>
              </a:buClr>
              <a:buSzPct val="100000"/>
              <a:buNone/>
              <a:defRPr sz="1800" b="0" i="0" u="none" strike="noStrike" cap="none">
                <a:solidFill>
                  <a:schemeClr val="dk2"/>
                </a:solidFill>
                <a:latin typeface="Arial"/>
                <a:ea typeface="Arial"/>
                <a:cs typeface="Arial"/>
                <a:sym typeface="Arial"/>
              </a:defRPr>
            </a:lvl1pPr>
            <a:lvl2pPr marR="0" lvl="1"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2pPr>
            <a:lvl3pPr marR="0" lvl="2"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3pPr>
            <a:lvl4pPr marR="0" lvl="3"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4pPr>
            <a:lvl5pPr marR="0" lvl="4"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5pPr>
            <a:lvl6pPr marR="0" lvl="5"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6pPr>
            <a:lvl7pPr marR="0" lvl="6"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7pPr>
            <a:lvl8pPr marR="0" lvl="7"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8pPr>
            <a:lvl9pPr marR="0" lvl="8"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9pPr>
          </a:lstStyle>
          <a:p>
            <a:r>
              <a:rPr lang="en" b="1" dirty="0" smtClean="0">
                <a:solidFill>
                  <a:schemeClr val="tx1"/>
                </a:solidFill>
              </a:rPr>
              <a:t>Second Market: </a:t>
            </a:r>
            <a:r>
              <a:rPr lang="en" dirty="0" smtClean="0">
                <a:solidFill>
                  <a:schemeClr val="tx1"/>
                </a:solidFill>
              </a:rPr>
              <a:t>Valley Locals</a:t>
            </a:r>
          </a:p>
        </p:txBody>
      </p:sp>
      <p:sp>
        <p:nvSpPr>
          <p:cNvPr id="11" name="Rectangle 10"/>
          <p:cNvSpPr/>
          <p:nvPr/>
        </p:nvSpPr>
        <p:spPr>
          <a:xfrm>
            <a:off x="0" y="-41707"/>
            <a:ext cx="9144000" cy="313183"/>
          </a:xfrm>
          <a:prstGeom prst="rect">
            <a:avLst/>
          </a:prstGeom>
          <a:solidFill>
            <a:srgbClr val="0068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837"/>
              </a:solidFill>
            </a:endParaRPr>
          </a:p>
        </p:txBody>
      </p:sp>
      <p:sp>
        <p:nvSpPr>
          <p:cNvPr id="13" name="Rectangle 12"/>
          <p:cNvSpPr/>
          <p:nvPr/>
        </p:nvSpPr>
        <p:spPr>
          <a:xfrm flipV="1">
            <a:off x="0" y="781956"/>
            <a:ext cx="9144000" cy="154668"/>
          </a:xfrm>
          <a:prstGeom prst="rect">
            <a:avLst/>
          </a:prstGeom>
          <a:solidFill>
            <a:srgbClr val="0068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837"/>
              </a:solidFill>
            </a:endParaRPr>
          </a:p>
        </p:txBody>
      </p:sp>
      <p:sp>
        <p:nvSpPr>
          <p:cNvPr id="4" name="TextBox 3"/>
          <p:cNvSpPr txBox="1"/>
          <p:nvPr/>
        </p:nvSpPr>
        <p:spPr>
          <a:xfrm>
            <a:off x="7092969" y="3109452"/>
            <a:ext cx="2067416" cy="954107"/>
          </a:xfrm>
          <a:prstGeom prst="rect">
            <a:avLst/>
          </a:prstGeom>
          <a:noFill/>
        </p:spPr>
        <p:txBody>
          <a:bodyPr wrap="square" rtlCol="0">
            <a:spAutoFit/>
          </a:bodyPr>
          <a:lstStyle/>
          <a:p>
            <a:r>
              <a:rPr lang="en-US" dirty="0" smtClean="0"/>
              <a:t>- </a:t>
            </a:r>
            <a:r>
              <a:rPr lang="en-US" dirty="0" smtClean="0"/>
              <a:t>27,461 </a:t>
            </a:r>
            <a:r>
              <a:rPr lang="en-US" dirty="0"/>
              <a:t>potential    </a:t>
            </a:r>
            <a:r>
              <a:rPr lang="en-US" dirty="0" smtClean="0"/>
              <a:t>   </a:t>
            </a:r>
            <a:r>
              <a:rPr lang="en-US" smtClean="0"/>
              <a:t>households </a:t>
            </a:r>
            <a:r>
              <a:rPr lang="en-US" smtClean="0"/>
              <a:t>with </a:t>
            </a:r>
            <a:r>
              <a:rPr lang="en-US" dirty="0"/>
              <a:t>43,358 potential </a:t>
            </a:r>
            <a:r>
              <a:rPr lang="en-US" dirty="0" smtClean="0"/>
              <a:t>consumers</a:t>
            </a:r>
            <a:endParaRPr lang="en-US" dirty="0" smtClean="0"/>
          </a:p>
          <a:p>
            <a:endParaRPr lang="en-US" dirty="0"/>
          </a:p>
        </p:txBody>
      </p:sp>
      <p:sp>
        <p:nvSpPr>
          <p:cNvPr id="5" name="TextBox 4"/>
          <p:cNvSpPr txBox="1"/>
          <p:nvPr/>
        </p:nvSpPr>
        <p:spPr>
          <a:xfrm>
            <a:off x="7182214" y="4306144"/>
            <a:ext cx="1888926" cy="523220"/>
          </a:xfrm>
          <a:prstGeom prst="rect">
            <a:avLst/>
          </a:prstGeom>
          <a:noFill/>
        </p:spPr>
        <p:txBody>
          <a:bodyPr wrap="square" rtlCol="0">
            <a:spAutoFit/>
          </a:bodyPr>
          <a:lstStyle/>
          <a:p>
            <a:r>
              <a:rPr lang="en-US" dirty="0" smtClean="0"/>
              <a:t>- </a:t>
            </a:r>
            <a:r>
              <a:rPr lang="en-US" dirty="0" smtClean="0"/>
              <a:t>$</a:t>
            </a:r>
            <a:r>
              <a:rPr lang="en-US" dirty="0"/>
              <a:t>60,000 - $125,000 *per household</a:t>
            </a:r>
            <a:r>
              <a:rPr lang="en-US" dirty="0" smtClean="0"/>
              <a: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96">
                                            <p:txEl>
                                              <p:pRg st="0" end="0"/>
                                            </p:txEl>
                                          </p:spTgt>
                                        </p:tgtEl>
                                        <p:attrNameLst>
                                          <p:attrName>style.visibility</p:attrName>
                                        </p:attrNameLst>
                                      </p:cBhvr>
                                      <p:to>
                                        <p:strVal val="visible"/>
                                      </p:to>
                                    </p:set>
                                    <p:animEffect transition="in" filter="fade">
                                      <p:cBhvr>
                                        <p:cTn id="10" dur="1000"/>
                                        <p:tgtEl>
                                          <p:spTgt spid="9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7"/>
                                        </p:tgtEl>
                                        <p:attrNameLst>
                                          <p:attrName>style.visibility</p:attrName>
                                        </p:attrNameLst>
                                      </p:cBhvr>
                                      <p:to>
                                        <p:strVal val="visible"/>
                                      </p:to>
                                    </p:set>
                                    <p:animEffect transition="in" filter="fade">
                                      <p:cBhvr>
                                        <p:cTn id="15" dur="1000"/>
                                        <p:tgtEl>
                                          <p:spTgt spid="9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1"/>
                                        </p:tgtEl>
                                        <p:attrNameLst>
                                          <p:attrName>style.visibility</p:attrName>
                                        </p:attrNameLst>
                                      </p:cBhvr>
                                      <p:to>
                                        <p:strVal val="visible"/>
                                      </p:to>
                                    </p:set>
                                    <p:animEffect transition="in" filter="fade">
                                      <p:cBhvr>
                                        <p:cTn id="18" dur="1000"/>
                                        <p:tgtEl>
                                          <p:spTgt spid="10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8"/>
                                        </p:tgtEl>
                                        <p:attrNameLst>
                                          <p:attrName>style.visibility</p:attrName>
                                        </p:attrNameLst>
                                      </p:cBhvr>
                                      <p:to>
                                        <p:strVal val="visible"/>
                                      </p:to>
                                    </p:set>
                                    <p:animEffect transition="in" filter="fade">
                                      <p:cBhvr>
                                        <p:cTn id="31" dur="1000"/>
                                        <p:tgtEl>
                                          <p:spTgt spid="9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fade">
                                      <p:cBhvr>
                                        <p:cTn id="34" dur="1000"/>
                                        <p:tgtEl>
                                          <p:spTgt spid="10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1000"/>
                                        <p:tgtEl>
                                          <p:spTgt spid="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4" grpId="0" animBg="1"/>
      <p:bldP spid="101" grpId="0"/>
      <p:bldP spid="102" grpId="0"/>
      <p:bldP spid="9" grpId="0"/>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2" name="Rectangle 1"/>
          <p:cNvSpPr/>
          <p:nvPr/>
        </p:nvSpPr>
        <p:spPr>
          <a:xfrm>
            <a:off x="0" y="264375"/>
            <a:ext cx="7574692" cy="662382"/>
          </a:xfrm>
          <a:prstGeom prst="rect">
            <a:avLst/>
          </a:prstGeom>
          <a:solidFill>
            <a:srgbClr val="5C9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Shape 107"/>
          <p:cNvSpPr txBox="1">
            <a:spLocks noGrp="1"/>
          </p:cNvSpPr>
          <p:nvPr>
            <p:ph type="title"/>
          </p:nvPr>
        </p:nvSpPr>
        <p:spPr>
          <a:xfrm>
            <a:off x="329275" y="264375"/>
            <a:ext cx="7245417" cy="572700"/>
          </a:xfrm>
          <a:prstGeom prst="rect">
            <a:avLst/>
          </a:prstGeom>
        </p:spPr>
        <p:txBody>
          <a:bodyPr lIns="91425" tIns="91425" rIns="91425" bIns="91425" anchor="t" anchorCtr="0">
            <a:noAutofit/>
          </a:bodyPr>
          <a:lstStyle/>
          <a:p>
            <a:pPr lvl="0">
              <a:spcBef>
                <a:spcPts val="0"/>
              </a:spcBef>
              <a:buNone/>
            </a:pPr>
            <a:r>
              <a:rPr lang="en" dirty="0"/>
              <a:t>Target Market #1: Bed &amp; Breakfast Owners</a:t>
            </a:r>
          </a:p>
        </p:txBody>
      </p:sp>
      <p:sp>
        <p:nvSpPr>
          <p:cNvPr id="108" name="Shape 108"/>
          <p:cNvSpPr txBox="1"/>
          <p:nvPr/>
        </p:nvSpPr>
        <p:spPr>
          <a:xfrm>
            <a:off x="329275" y="1453350"/>
            <a:ext cx="3939900" cy="2248200"/>
          </a:xfrm>
          <a:prstGeom prst="rect">
            <a:avLst/>
          </a:prstGeom>
          <a:noFill/>
          <a:ln>
            <a:noFill/>
          </a:ln>
        </p:spPr>
        <p:txBody>
          <a:bodyPr lIns="91425" tIns="91425" rIns="91425" bIns="91425" anchor="t" anchorCtr="0">
            <a:noAutofit/>
          </a:bodyPr>
          <a:lstStyle/>
          <a:p>
            <a:pPr lvl="0">
              <a:spcBef>
                <a:spcPts val="0"/>
              </a:spcBef>
              <a:buNone/>
            </a:pPr>
            <a:endParaRPr/>
          </a:p>
        </p:txBody>
      </p:sp>
      <p:sp>
        <p:nvSpPr>
          <p:cNvPr id="109" name="Shape 109"/>
          <p:cNvSpPr txBox="1">
            <a:spLocks noGrp="1"/>
          </p:cNvSpPr>
          <p:nvPr>
            <p:ph type="title"/>
          </p:nvPr>
        </p:nvSpPr>
        <p:spPr>
          <a:xfrm>
            <a:off x="5730860" y="1121389"/>
            <a:ext cx="3223500" cy="360900"/>
          </a:xfrm>
          <a:prstGeom prst="rect">
            <a:avLst/>
          </a:prstGeom>
        </p:spPr>
        <p:txBody>
          <a:bodyPr lIns="91425" tIns="91425" rIns="91425" bIns="91425" anchor="t" anchorCtr="0">
            <a:noAutofit/>
          </a:bodyPr>
          <a:lstStyle/>
          <a:p>
            <a:pPr lvl="0" rtl="0">
              <a:spcBef>
                <a:spcPts val="0"/>
              </a:spcBef>
              <a:buNone/>
            </a:pPr>
            <a:r>
              <a:rPr lang="en" sz="2000" b="1" dirty="0"/>
              <a:t>B&amp;B Integration Map</a:t>
            </a:r>
          </a:p>
        </p:txBody>
      </p:sp>
      <p:sp>
        <p:nvSpPr>
          <p:cNvPr id="110" name="Shape 110"/>
          <p:cNvSpPr txBox="1"/>
          <p:nvPr/>
        </p:nvSpPr>
        <p:spPr>
          <a:xfrm>
            <a:off x="240599" y="1540849"/>
            <a:ext cx="4909123" cy="4001304"/>
          </a:xfrm>
          <a:prstGeom prst="rect">
            <a:avLst/>
          </a:prstGeom>
          <a:noFill/>
          <a:ln>
            <a:noFill/>
          </a:ln>
        </p:spPr>
        <p:txBody>
          <a:bodyPr lIns="91425" tIns="91425" rIns="91425" bIns="91425" anchor="t" anchorCtr="0">
            <a:noAutofit/>
          </a:bodyPr>
          <a:lstStyle/>
          <a:p>
            <a:pPr lvl="0" rtl="0">
              <a:spcBef>
                <a:spcPts val="0"/>
              </a:spcBef>
              <a:buNone/>
            </a:pPr>
            <a:endParaRPr dirty="0"/>
          </a:p>
          <a:p>
            <a:pPr marL="457200" lvl="0" indent="-228600" rtl="0">
              <a:spcBef>
                <a:spcPts val="0"/>
              </a:spcBef>
              <a:buChar char="●"/>
            </a:pPr>
            <a:r>
              <a:rPr lang="en" dirty="0"/>
              <a:t>Virginia </a:t>
            </a:r>
            <a:r>
              <a:rPr lang="en-US" dirty="0" smtClean="0"/>
              <a:t>r</a:t>
            </a:r>
            <a:r>
              <a:rPr lang="en" dirty="0" err="1" smtClean="0"/>
              <a:t>anks</a:t>
            </a:r>
            <a:r>
              <a:rPr lang="en" dirty="0" smtClean="0"/>
              <a:t> </a:t>
            </a:r>
            <a:r>
              <a:rPr lang="en" dirty="0"/>
              <a:t>9th in Domestic Traveler Spending</a:t>
            </a:r>
          </a:p>
          <a:p>
            <a:pPr lvl="0" rtl="0">
              <a:spcBef>
                <a:spcPts val="0"/>
              </a:spcBef>
              <a:buNone/>
            </a:pPr>
            <a:endParaRPr dirty="0"/>
          </a:p>
          <a:p>
            <a:pPr marL="457200" lvl="0" indent="-228600" rtl="0">
              <a:spcBef>
                <a:spcPts val="0"/>
              </a:spcBef>
              <a:buChar char="●"/>
            </a:pPr>
            <a:r>
              <a:rPr lang="en" dirty="0"/>
              <a:t>Shenandoah Valley accounted for nearly 10% of Virginia’s traveler spending in </a:t>
            </a:r>
            <a:r>
              <a:rPr lang="en" dirty="0" smtClean="0"/>
              <a:t>2011</a:t>
            </a:r>
          </a:p>
          <a:p>
            <a:pPr marL="457200" lvl="0" indent="-228600" rtl="0">
              <a:spcBef>
                <a:spcPts val="1200"/>
              </a:spcBef>
              <a:spcAft>
                <a:spcPts val="1200"/>
              </a:spcAft>
              <a:buChar char="●"/>
            </a:pPr>
            <a:r>
              <a:rPr lang="en" dirty="0" smtClean="0"/>
              <a:t>Tourism </a:t>
            </a:r>
            <a:r>
              <a:rPr lang="en" dirty="0"/>
              <a:t>sector growing nearly 2.5% per </a:t>
            </a:r>
            <a:r>
              <a:rPr lang="en" dirty="0" smtClean="0"/>
              <a:t>year</a:t>
            </a:r>
          </a:p>
          <a:p>
            <a:pPr marL="457200" lvl="0" indent="-228600" rtl="0">
              <a:spcBef>
                <a:spcPts val="0"/>
              </a:spcBef>
              <a:buChar char="●"/>
            </a:pPr>
            <a:r>
              <a:rPr lang="en" dirty="0" smtClean="0"/>
              <a:t>Constant </a:t>
            </a:r>
            <a:r>
              <a:rPr lang="en" dirty="0"/>
              <a:t>influx of travelers due to major nodes of transportation, </a:t>
            </a:r>
            <a:r>
              <a:rPr lang="en" dirty="0" smtClean="0"/>
              <a:t>(Route </a:t>
            </a:r>
            <a:r>
              <a:rPr lang="en" dirty="0"/>
              <a:t>11 and I-81) and historic activities and sites </a:t>
            </a:r>
            <a:r>
              <a:rPr lang="en" dirty="0" smtClean="0"/>
              <a:t>(Skyline </a:t>
            </a:r>
            <a:r>
              <a:rPr lang="en" dirty="0"/>
              <a:t>Drive, Downtown Harrisonburg, etc.,)</a:t>
            </a:r>
          </a:p>
        </p:txBody>
      </p:sp>
      <p:pic>
        <p:nvPicPr>
          <p:cNvPr id="111" name="Shape 111"/>
          <p:cNvPicPr preferRelativeResize="0"/>
          <p:nvPr/>
        </p:nvPicPr>
        <p:blipFill>
          <a:blip r:embed="rId3">
            <a:alphaModFix/>
          </a:blip>
          <a:stretch>
            <a:fillRect/>
          </a:stretch>
        </p:blipFill>
        <p:spPr>
          <a:xfrm>
            <a:off x="5647765" y="1676921"/>
            <a:ext cx="2872186" cy="3290451"/>
          </a:xfrm>
          <a:prstGeom prst="rect">
            <a:avLst/>
          </a:prstGeom>
          <a:noFill/>
          <a:ln>
            <a:noFill/>
          </a:ln>
        </p:spPr>
      </p:pic>
      <p:sp>
        <p:nvSpPr>
          <p:cNvPr id="9" name="Shape 109"/>
          <p:cNvSpPr txBox="1">
            <a:spLocks/>
          </p:cNvSpPr>
          <p:nvPr/>
        </p:nvSpPr>
        <p:spPr>
          <a:xfrm>
            <a:off x="280716" y="1156492"/>
            <a:ext cx="3711384" cy="45746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2800" b="0" i="0" u="none" strike="noStrike" cap="none">
                <a:solidFill>
                  <a:schemeClr val="dk1"/>
                </a:solidFill>
                <a:latin typeface="Arial"/>
                <a:ea typeface="Arial"/>
                <a:cs typeface="Arial"/>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r>
              <a:rPr lang="en" sz="2000" b="1" dirty="0" smtClean="0"/>
              <a:t>Profitability of Market</a:t>
            </a:r>
            <a:endParaRPr lang="en" sz="2000" b="1" dirty="0"/>
          </a:p>
        </p:txBody>
      </p:sp>
      <p:sp>
        <p:nvSpPr>
          <p:cNvPr id="10" name="Rectangle 9"/>
          <p:cNvSpPr/>
          <p:nvPr/>
        </p:nvSpPr>
        <p:spPr>
          <a:xfrm flipV="1">
            <a:off x="0" y="0"/>
            <a:ext cx="9144000" cy="220977"/>
          </a:xfrm>
          <a:prstGeom prst="rect">
            <a:avLst/>
          </a:prstGeom>
          <a:solidFill>
            <a:srgbClr val="0068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837"/>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10">
                                            <p:txEl>
                                              <p:pRg st="1" end="1"/>
                                            </p:txEl>
                                          </p:spTgt>
                                        </p:tgtEl>
                                        <p:attrNameLst>
                                          <p:attrName>style.visibility</p:attrName>
                                        </p:attrNameLst>
                                      </p:cBhvr>
                                      <p:to>
                                        <p:strVal val="visible"/>
                                      </p:to>
                                    </p:set>
                                    <p:animEffect transition="in" filter="fade">
                                      <p:cBhvr>
                                        <p:cTn id="10" dur="1000"/>
                                        <p:tgtEl>
                                          <p:spTgt spid="110">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10">
                                            <p:txEl>
                                              <p:pRg st="3" end="3"/>
                                            </p:txEl>
                                          </p:spTgt>
                                        </p:tgtEl>
                                        <p:attrNameLst>
                                          <p:attrName>style.visibility</p:attrName>
                                        </p:attrNameLst>
                                      </p:cBhvr>
                                      <p:to>
                                        <p:strVal val="visible"/>
                                      </p:to>
                                    </p:set>
                                    <p:animEffect transition="in" filter="fade">
                                      <p:cBhvr>
                                        <p:cTn id="13" dur="1000"/>
                                        <p:tgtEl>
                                          <p:spTgt spid="110">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10">
                                            <p:txEl>
                                              <p:pRg st="4" end="4"/>
                                            </p:txEl>
                                          </p:spTgt>
                                        </p:tgtEl>
                                        <p:attrNameLst>
                                          <p:attrName>style.visibility</p:attrName>
                                        </p:attrNameLst>
                                      </p:cBhvr>
                                      <p:to>
                                        <p:strVal val="visible"/>
                                      </p:to>
                                    </p:set>
                                    <p:animEffect transition="in" filter="fade">
                                      <p:cBhvr>
                                        <p:cTn id="16" dur="1000"/>
                                        <p:tgtEl>
                                          <p:spTgt spid="110">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10">
                                            <p:txEl>
                                              <p:pRg st="5" end="5"/>
                                            </p:txEl>
                                          </p:spTgt>
                                        </p:tgtEl>
                                        <p:attrNameLst>
                                          <p:attrName>style.visibility</p:attrName>
                                        </p:attrNameLst>
                                      </p:cBhvr>
                                      <p:to>
                                        <p:strVal val="visible"/>
                                      </p:to>
                                    </p:set>
                                    <p:animEffect transition="in" filter="fade">
                                      <p:cBhvr>
                                        <p:cTn id="19" dur="1000"/>
                                        <p:tgtEl>
                                          <p:spTgt spid="110">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9"/>
                                        </p:tgtEl>
                                        <p:attrNameLst>
                                          <p:attrName>style.visibility</p:attrName>
                                        </p:attrNameLst>
                                      </p:cBhvr>
                                      <p:to>
                                        <p:strVal val="visible"/>
                                      </p:to>
                                    </p:set>
                                    <p:animEffect transition="in" filter="fade">
                                      <p:cBhvr>
                                        <p:cTn id="24" dur="1000"/>
                                        <p:tgtEl>
                                          <p:spTgt spid="109"/>
                                        </p:tgtEl>
                                      </p:cBhvr>
                                    </p:animEffect>
                                  </p:childTnLst>
                                </p:cTn>
                              </p:par>
                              <p:par>
                                <p:cTn id="25" presetID="10" presetClass="entr" presetSubtype="0" fill="hold" nodeType="withEffect">
                                  <p:stCondLst>
                                    <p:cond delay="0"/>
                                  </p:stCondLst>
                                  <p:childTnLst>
                                    <p:set>
                                      <p:cBhvr>
                                        <p:cTn id="26" dur="1" fill="hold">
                                          <p:stCondLst>
                                            <p:cond delay="0"/>
                                          </p:stCondLst>
                                        </p:cTn>
                                        <p:tgtEl>
                                          <p:spTgt spid="111"/>
                                        </p:tgtEl>
                                        <p:attrNameLst>
                                          <p:attrName>style.visibility</p:attrName>
                                        </p:attrNameLst>
                                      </p:cBhvr>
                                      <p:to>
                                        <p:strVal val="visible"/>
                                      </p:to>
                                    </p:set>
                                    <p:animEffect transition="in" filter="fade">
                                      <p:cBhvr>
                                        <p:cTn id="27" dur="10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2" name="Rectangle 1"/>
          <p:cNvSpPr/>
          <p:nvPr/>
        </p:nvSpPr>
        <p:spPr>
          <a:xfrm>
            <a:off x="0" y="264375"/>
            <a:ext cx="7574692" cy="662382"/>
          </a:xfrm>
          <a:prstGeom prst="rect">
            <a:avLst/>
          </a:prstGeom>
          <a:solidFill>
            <a:srgbClr val="5C9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Shape 107"/>
          <p:cNvSpPr txBox="1">
            <a:spLocks noGrp="1"/>
          </p:cNvSpPr>
          <p:nvPr>
            <p:ph type="title"/>
          </p:nvPr>
        </p:nvSpPr>
        <p:spPr>
          <a:xfrm>
            <a:off x="329275" y="264375"/>
            <a:ext cx="7245417" cy="572700"/>
          </a:xfrm>
          <a:prstGeom prst="rect">
            <a:avLst/>
          </a:prstGeom>
        </p:spPr>
        <p:txBody>
          <a:bodyPr lIns="91425" tIns="91425" rIns="91425" bIns="91425" anchor="t" anchorCtr="0">
            <a:noAutofit/>
          </a:bodyPr>
          <a:lstStyle/>
          <a:p>
            <a:pPr lvl="0">
              <a:spcBef>
                <a:spcPts val="0"/>
              </a:spcBef>
              <a:buNone/>
            </a:pPr>
            <a:r>
              <a:rPr lang="en" dirty="0" smtClean="0"/>
              <a:t>How to target Bed &amp; Breakfast Bob?</a:t>
            </a:r>
            <a:endParaRPr lang="en" dirty="0"/>
          </a:p>
        </p:txBody>
      </p:sp>
      <p:sp>
        <p:nvSpPr>
          <p:cNvPr id="108" name="Shape 108"/>
          <p:cNvSpPr txBox="1"/>
          <p:nvPr/>
        </p:nvSpPr>
        <p:spPr>
          <a:xfrm>
            <a:off x="329275" y="1453350"/>
            <a:ext cx="3939900" cy="2248200"/>
          </a:xfrm>
          <a:prstGeom prst="rect">
            <a:avLst/>
          </a:prstGeom>
          <a:noFill/>
          <a:ln>
            <a:noFill/>
          </a:ln>
        </p:spPr>
        <p:txBody>
          <a:bodyPr lIns="91425" tIns="91425" rIns="91425" bIns="91425" anchor="t" anchorCtr="0">
            <a:noAutofit/>
          </a:bodyPr>
          <a:lstStyle/>
          <a:p>
            <a:pPr lvl="0">
              <a:spcBef>
                <a:spcPts val="0"/>
              </a:spcBef>
              <a:buNone/>
            </a:pPr>
            <a:endParaRPr/>
          </a:p>
        </p:txBody>
      </p:sp>
      <p:sp>
        <p:nvSpPr>
          <p:cNvPr id="109" name="Shape 109"/>
          <p:cNvSpPr txBox="1">
            <a:spLocks noGrp="1"/>
          </p:cNvSpPr>
          <p:nvPr>
            <p:ph type="title"/>
          </p:nvPr>
        </p:nvSpPr>
        <p:spPr>
          <a:xfrm>
            <a:off x="5601998" y="1098951"/>
            <a:ext cx="3223500" cy="360900"/>
          </a:xfrm>
          <a:prstGeom prst="rect">
            <a:avLst/>
          </a:prstGeom>
        </p:spPr>
        <p:txBody>
          <a:bodyPr lIns="91425" tIns="91425" rIns="91425" bIns="91425" anchor="t" anchorCtr="0">
            <a:noAutofit/>
          </a:bodyPr>
          <a:lstStyle/>
          <a:p>
            <a:pPr lvl="0" rtl="0">
              <a:spcBef>
                <a:spcPts val="0"/>
              </a:spcBef>
              <a:buNone/>
            </a:pPr>
            <a:r>
              <a:rPr lang="en" sz="2000" b="1" dirty="0" smtClean="0"/>
              <a:t>What’s included?</a:t>
            </a:r>
            <a:endParaRPr lang="en" sz="2000" b="1" dirty="0"/>
          </a:p>
        </p:txBody>
      </p:sp>
      <p:sp>
        <p:nvSpPr>
          <p:cNvPr id="110" name="Shape 110"/>
          <p:cNvSpPr txBox="1"/>
          <p:nvPr/>
        </p:nvSpPr>
        <p:spPr>
          <a:xfrm>
            <a:off x="240599" y="1613951"/>
            <a:ext cx="4331401" cy="3928201"/>
          </a:xfrm>
          <a:prstGeom prst="rect">
            <a:avLst/>
          </a:prstGeom>
          <a:noFill/>
          <a:ln>
            <a:noFill/>
          </a:ln>
        </p:spPr>
        <p:txBody>
          <a:bodyPr lIns="91425" tIns="91425" rIns="91425" bIns="91425" anchor="t" anchorCtr="0">
            <a:noAutofit/>
          </a:bodyPr>
          <a:lstStyle/>
          <a:p>
            <a:pPr marL="457200" lvl="0" indent="-228600">
              <a:buChar char="●"/>
            </a:pPr>
            <a:r>
              <a:rPr lang="en-US" dirty="0" smtClean="0"/>
              <a:t>Through cooperation with other local retailers, these baskets will </a:t>
            </a:r>
            <a:r>
              <a:rPr lang="en-US" dirty="0"/>
              <a:t>contain a variety of </a:t>
            </a:r>
            <a:r>
              <a:rPr lang="en-US" dirty="0" smtClean="0"/>
              <a:t>specialty goods produced </a:t>
            </a:r>
            <a:r>
              <a:rPr lang="en-US" dirty="0"/>
              <a:t>in the four counties (Shenandoah, Page, Augusta, &amp; Rockingham</a:t>
            </a:r>
            <a:r>
              <a:rPr lang="en-US" dirty="0" smtClean="0"/>
              <a:t>)</a:t>
            </a:r>
            <a:endParaRPr lang="en-US" dirty="0"/>
          </a:p>
          <a:p>
            <a:pPr marL="457200" lvl="0" indent="-228600">
              <a:buChar char="●"/>
            </a:pPr>
            <a:endParaRPr lang="en-US" dirty="0"/>
          </a:p>
          <a:p>
            <a:pPr marL="457200" lvl="0" indent="-228600">
              <a:buChar char="●"/>
            </a:pPr>
            <a:r>
              <a:rPr lang="en-US" dirty="0"/>
              <a:t>We propose the idea of selling these baskets to the 21 B&amp;B owners over a fancy dinner</a:t>
            </a:r>
            <a:r>
              <a:rPr lang="en-US" dirty="0" smtClean="0"/>
              <a:t>.</a:t>
            </a:r>
            <a:endParaRPr lang="en" dirty="0"/>
          </a:p>
          <a:p>
            <a:pPr lvl="0" rtl="0">
              <a:spcBef>
                <a:spcPts val="0"/>
              </a:spcBef>
              <a:buNone/>
            </a:pPr>
            <a:endParaRPr dirty="0"/>
          </a:p>
          <a:p>
            <a:pPr marL="457200" lvl="0" indent="-228600" rtl="0">
              <a:spcBef>
                <a:spcPts val="0"/>
              </a:spcBef>
              <a:buChar char="●"/>
            </a:pPr>
            <a:r>
              <a:rPr lang="en" dirty="0" smtClean="0"/>
              <a:t>We predict 10 owners will agree to provide “Taste the Valley” baskets and products to their guests available for purchase.</a:t>
            </a:r>
          </a:p>
        </p:txBody>
      </p:sp>
      <p:sp>
        <p:nvSpPr>
          <p:cNvPr id="9" name="Shape 109"/>
          <p:cNvSpPr txBox="1">
            <a:spLocks/>
          </p:cNvSpPr>
          <p:nvPr/>
        </p:nvSpPr>
        <p:spPr>
          <a:xfrm>
            <a:off x="161803" y="1098951"/>
            <a:ext cx="4488992" cy="45746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2800" b="0" i="0" u="none" strike="noStrike" cap="none">
                <a:solidFill>
                  <a:schemeClr val="dk1"/>
                </a:solidFill>
                <a:latin typeface="Arial"/>
                <a:ea typeface="Arial"/>
                <a:cs typeface="Arial"/>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r>
              <a:rPr lang="en" sz="2000" b="1" dirty="0" smtClean="0"/>
              <a:t>“Taste the Valley” Sample Baskets</a:t>
            </a:r>
            <a:endParaRPr lang="en" sz="2000" b="1" dirty="0"/>
          </a:p>
        </p:txBody>
      </p:sp>
      <p:sp>
        <p:nvSpPr>
          <p:cNvPr id="10" name="Rectangle 9"/>
          <p:cNvSpPr/>
          <p:nvPr/>
        </p:nvSpPr>
        <p:spPr>
          <a:xfrm flipV="1">
            <a:off x="0" y="0"/>
            <a:ext cx="9144000" cy="220977"/>
          </a:xfrm>
          <a:prstGeom prst="rect">
            <a:avLst/>
          </a:prstGeom>
          <a:solidFill>
            <a:srgbClr val="0068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837"/>
              </a:solidFill>
            </a:endParaRPr>
          </a:p>
        </p:txBody>
      </p:sp>
      <p:pic>
        <p:nvPicPr>
          <p:cNvPr id="11" name="Shape 118"/>
          <p:cNvPicPr preferRelativeResize="0"/>
          <p:nvPr/>
        </p:nvPicPr>
        <p:blipFill rotWithShape="1">
          <a:blip r:embed="rId3">
            <a:alphaModFix/>
          </a:blip>
          <a:srcRect l="12183" t="3613" r="14769"/>
          <a:stretch/>
        </p:blipFill>
        <p:spPr>
          <a:xfrm>
            <a:off x="5618292" y="1517391"/>
            <a:ext cx="2310094" cy="1763691"/>
          </a:xfrm>
          <a:prstGeom prst="rect">
            <a:avLst/>
          </a:prstGeom>
          <a:noFill/>
          <a:ln>
            <a:noFill/>
          </a:ln>
        </p:spPr>
      </p:pic>
      <p:pic>
        <p:nvPicPr>
          <p:cNvPr id="12" name="Shape 121"/>
          <p:cNvPicPr preferRelativeResize="0"/>
          <p:nvPr/>
        </p:nvPicPr>
        <p:blipFill>
          <a:blip r:embed="rId4">
            <a:alphaModFix/>
          </a:blip>
          <a:stretch>
            <a:fillRect/>
          </a:stretch>
        </p:blipFill>
        <p:spPr>
          <a:xfrm rot="-1351563">
            <a:off x="7070894" y="2532969"/>
            <a:ext cx="392825" cy="488700"/>
          </a:xfrm>
          <a:prstGeom prst="rect">
            <a:avLst/>
          </a:prstGeom>
          <a:noFill/>
          <a:ln>
            <a:noFill/>
          </a:ln>
        </p:spPr>
      </p:pic>
      <p:sp>
        <p:nvSpPr>
          <p:cNvPr id="13" name="Shape 119"/>
          <p:cNvSpPr txBox="1"/>
          <p:nvPr/>
        </p:nvSpPr>
        <p:spPr>
          <a:xfrm>
            <a:off x="5255202" y="3311456"/>
            <a:ext cx="3917092" cy="1451579"/>
          </a:xfrm>
          <a:prstGeom prst="rect">
            <a:avLst/>
          </a:prstGeom>
          <a:noFill/>
          <a:ln>
            <a:noFill/>
          </a:ln>
        </p:spPr>
        <p:txBody>
          <a:bodyPr lIns="91425" tIns="91425" rIns="91425" bIns="91425" anchor="t" anchorCtr="0">
            <a:noAutofit/>
          </a:bodyPr>
          <a:lstStyle/>
          <a:p>
            <a:pPr marL="285750" indent="-285750">
              <a:buFont typeface="Arial" panose="020B0604020202020204" pitchFamily="34" charset="0"/>
              <a:buChar char="•"/>
            </a:pPr>
            <a:r>
              <a:rPr lang="en" dirty="0"/>
              <a:t>6.8 oz. jar of </a:t>
            </a:r>
            <a:r>
              <a:rPr lang="en" i="1" dirty="0"/>
              <a:t>Zealous</a:t>
            </a:r>
            <a:r>
              <a:rPr lang="en" dirty="0"/>
              <a:t> pesto</a:t>
            </a:r>
          </a:p>
          <a:p>
            <a:pPr marL="285750" lvl="0" indent="-285750">
              <a:spcBef>
                <a:spcPts val="0"/>
              </a:spcBef>
              <a:buFont typeface="Arial" panose="020B0604020202020204" pitchFamily="34" charset="0"/>
              <a:buChar char="•"/>
            </a:pPr>
            <a:r>
              <a:rPr lang="en" dirty="0" smtClean="0"/>
              <a:t>16 </a:t>
            </a:r>
            <a:r>
              <a:rPr lang="en" dirty="0"/>
              <a:t>oz. of </a:t>
            </a:r>
            <a:r>
              <a:rPr lang="en" i="1" dirty="0"/>
              <a:t>The Country Canner</a:t>
            </a:r>
            <a:r>
              <a:rPr lang="en" dirty="0"/>
              <a:t> black raspberry </a:t>
            </a:r>
            <a:r>
              <a:rPr lang="en" dirty="0" smtClean="0"/>
              <a:t>jam</a:t>
            </a:r>
          </a:p>
          <a:p>
            <a:pPr marL="285750" lvl="0" indent="-285750">
              <a:spcBef>
                <a:spcPts val="0"/>
              </a:spcBef>
              <a:buFont typeface="Arial" panose="020B0604020202020204" pitchFamily="34" charset="0"/>
              <a:buChar char="•"/>
            </a:pPr>
            <a:r>
              <a:rPr lang="en" dirty="0" smtClean="0"/>
              <a:t>Beef </a:t>
            </a:r>
            <a:r>
              <a:rPr lang="en" dirty="0"/>
              <a:t>Jerky from </a:t>
            </a:r>
            <a:r>
              <a:rPr lang="en" i="1" dirty="0"/>
              <a:t>Stanley’s Meat </a:t>
            </a:r>
            <a:r>
              <a:rPr lang="en" i="1" dirty="0" smtClean="0"/>
              <a:t>Market</a:t>
            </a:r>
            <a:endParaRPr lang="en" dirty="0"/>
          </a:p>
          <a:p>
            <a:pPr marL="285750" lvl="0" indent="-285750">
              <a:spcBef>
                <a:spcPts val="0"/>
              </a:spcBef>
              <a:buFont typeface="Arial" panose="020B0604020202020204" pitchFamily="34" charset="0"/>
              <a:buChar char="•"/>
            </a:pPr>
            <a:r>
              <a:rPr lang="en" dirty="0" smtClean="0"/>
              <a:t>12 </a:t>
            </a:r>
            <a:r>
              <a:rPr lang="en" dirty="0"/>
              <a:t>oz. of </a:t>
            </a:r>
            <a:r>
              <a:rPr lang="en" i="1" dirty="0"/>
              <a:t>Hott Apirary</a:t>
            </a:r>
            <a:r>
              <a:rPr lang="en" dirty="0"/>
              <a:t> raw </a:t>
            </a:r>
            <a:r>
              <a:rPr lang="en" dirty="0" smtClean="0"/>
              <a:t>honey</a:t>
            </a:r>
          </a:p>
          <a:p>
            <a:pPr marL="285750" lvl="0" indent="-285750">
              <a:spcBef>
                <a:spcPts val="0"/>
              </a:spcBef>
              <a:buFont typeface="Arial" panose="020B0604020202020204" pitchFamily="34" charset="0"/>
              <a:buChar char="•"/>
            </a:pPr>
            <a:r>
              <a:rPr lang="en" dirty="0" smtClean="0"/>
              <a:t>One </a:t>
            </a:r>
            <a:r>
              <a:rPr lang="en" dirty="0"/>
              <a:t>bottle of </a:t>
            </a:r>
            <a:r>
              <a:rPr lang="en" i="1" dirty="0"/>
              <a:t>Cross Keys’</a:t>
            </a:r>
            <a:r>
              <a:rPr lang="en" dirty="0"/>
              <a:t> Petit </a:t>
            </a:r>
            <a:r>
              <a:rPr lang="en" dirty="0" smtClean="0"/>
              <a:t>Verdot </a:t>
            </a:r>
          </a:p>
        </p:txBody>
      </p:sp>
    </p:spTree>
    <p:extLst>
      <p:ext uri="{BB962C8B-B14F-4D97-AF65-F5344CB8AC3E}">
        <p14:creationId xmlns:p14="http://schemas.microsoft.com/office/powerpoint/2010/main" val="1376461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0"/>
                                        </p:tgtEl>
                                        <p:attrNameLst>
                                          <p:attrName>style.visibility</p:attrName>
                                        </p:attrNameLst>
                                      </p:cBhvr>
                                      <p:to>
                                        <p:strVal val="visible"/>
                                      </p:to>
                                    </p:set>
                                    <p:animEffect transition="in" filter="fade">
                                      <p:cBhvr>
                                        <p:cTn id="10" dur="1000"/>
                                        <p:tgtEl>
                                          <p:spTgt spid="1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9"/>
                                        </p:tgtEl>
                                        <p:attrNameLst>
                                          <p:attrName>style.visibility</p:attrName>
                                        </p:attrNameLst>
                                      </p:cBhvr>
                                      <p:to>
                                        <p:strVal val="visible"/>
                                      </p:to>
                                    </p:set>
                                    <p:animEffect transition="in" filter="fade">
                                      <p:cBhvr>
                                        <p:cTn id="15" dur="1000"/>
                                        <p:tgtEl>
                                          <p:spTgt spid="109"/>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childTnLst>
                                </p:cTn>
                              </p:par>
                              <p:par>
                                <p:cTn id="22" presetID="10"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p:bldP spid="110" grpId="0"/>
      <p:bldP spid="9"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0" name="Rectangle 9"/>
          <p:cNvSpPr/>
          <p:nvPr/>
        </p:nvSpPr>
        <p:spPr>
          <a:xfrm>
            <a:off x="0" y="161940"/>
            <a:ext cx="7574692" cy="441786"/>
          </a:xfrm>
          <a:prstGeom prst="rect">
            <a:avLst/>
          </a:prstGeom>
          <a:solidFill>
            <a:srgbClr val="5C9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Shape 126"/>
          <p:cNvSpPr txBox="1">
            <a:spLocks noGrp="1"/>
          </p:cNvSpPr>
          <p:nvPr>
            <p:ph type="title"/>
          </p:nvPr>
        </p:nvSpPr>
        <p:spPr>
          <a:xfrm>
            <a:off x="104465" y="79333"/>
            <a:ext cx="8520600" cy="374706"/>
          </a:xfrm>
          <a:prstGeom prst="rect">
            <a:avLst/>
          </a:prstGeom>
        </p:spPr>
        <p:txBody>
          <a:bodyPr lIns="91425" tIns="91425" rIns="91425" bIns="91425" anchor="t" anchorCtr="0">
            <a:noAutofit/>
          </a:bodyPr>
          <a:lstStyle/>
          <a:p>
            <a:pPr lvl="0" rtl="0">
              <a:spcBef>
                <a:spcPts val="0"/>
              </a:spcBef>
              <a:buNone/>
            </a:pPr>
            <a:r>
              <a:rPr lang="en" dirty="0" smtClean="0"/>
              <a:t>11 ½” x 8” Trifold Brochure </a:t>
            </a:r>
            <a:r>
              <a:rPr lang="en" sz="1400" dirty="0" smtClean="0"/>
              <a:t>(within baskets)</a:t>
            </a:r>
            <a:endParaRPr lang="en" sz="1400" dirty="0"/>
          </a:p>
        </p:txBody>
      </p:sp>
      <p:sp>
        <p:nvSpPr>
          <p:cNvPr id="128" name="Shape 128"/>
          <p:cNvSpPr txBox="1"/>
          <p:nvPr/>
        </p:nvSpPr>
        <p:spPr>
          <a:xfrm>
            <a:off x="1390810" y="3952250"/>
            <a:ext cx="6678720" cy="1014558"/>
          </a:xfrm>
          <a:prstGeom prst="rect">
            <a:avLst/>
          </a:prstGeom>
          <a:noFill/>
          <a:ln>
            <a:noFill/>
          </a:ln>
        </p:spPr>
        <p:txBody>
          <a:bodyPr lIns="91425" tIns="91425" rIns="91425" bIns="91425" anchor="t" anchorCtr="0">
            <a:noAutofit/>
          </a:bodyPr>
          <a:lstStyle/>
          <a:p>
            <a:pPr lvl="0" rtl="0">
              <a:spcBef>
                <a:spcPts val="0"/>
              </a:spcBef>
              <a:buNone/>
            </a:pPr>
            <a:r>
              <a:rPr lang="en" u="sng" dirty="0"/>
              <a:t>What information is included?</a:t>
            </a:r>
          </a:p>
          <a:p>
            <a:pPr lvl="0" rtl="0">
              <a:spcBef>
                <a:spcPts val="0"/>
              </a:spcBef>
              <a:buNone/>
            </a:pPr>
            <a:r>
              <a:rPr lang="en" dirty="0"/>
              <a:t>The brochure provides information about the effort of </a:t>
            </a:r>
            <a:r>
              <a:rPr lang="en" i="1" dirty="0" smtClean="0"/>
              <a:t>Our </a:t>
            </a:r>
            <a:r>
              <a:rPr lang="en" i="1" dirty="0"/>
              <a:t>Community Place </a:t>
            </a:r>
            <a:r>
              <a:rPr lang="en" dirty="0"/>
              <a:t>as well as information about Zealous Pesto and local retailer providers. Brochures can be found in the sample baskets accompanying the pesto.</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0894" y="842664"/>
            <a:ext cx="4024171" cy="310958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612" y="842664"/>
            <a:ext cx="4024170" cy="3109586"/>
          </a:xfrm>
          <a:prstGeom prst="rect">
            <a:avLst/>
          </a:prstGeom>
        </p:spPr>
      </p:pic>
      <p:sp>
        <p:nvSpPr>
          <p:cNvPr id="12" name="Shape 109"/>
          <p:cNvSpPr txBox="1">
            <a:spLocks/>
          </p:cNvSpPr>
          <p:nvPr/>
        </p:nvSpPr>
        <p:spPr>
          <a:xfrm>
            <a:off x="465612" y="573508"/>
            <a:ext cx="740782" cy="403367"/>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2800" b="0" i="0" u="none" strike="noStrike" cap="none">
                <a:solidFill>
                  <a:schemeClr val="dk1"/>
                </a:solidFill>
                <a:latin typeface="Arial"/>
                <a:ea typeface="Arial"/>
                <a:cs typeface="Arial"/>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r>
              <a:rPr lang="en" sz="1100" b="1" i="1" dirty="0" smtClean="0"/>
              <a:t>Side A</a:t>
            </a:r>
            <a:endParaRPr lang="en" sz="1100" b="1" i="1" dirty="0"/>
          </a:p>
        </p:txBody>
      </p:sp>
      <p:sp>
        <p:nvSpPr>
          <p:cNvPr id="13" name="Shape 109"/>
          <p:cNvSpPr txBox="1">
            <a:spLocks/>
          </p:cNvSpPr>
          <p:nvPr/>
        </p:nvSpPr>
        <p:spPr>
          <a:xfrm>
            <a:off x="4600894" y="577927"/>
            <a:ext cx="958488" cy="403367"/>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2800" b="0" i="0" u="none" strike="noStrike" cap="none">
                <a:solidFill>
                  <a:schemeClr val="dk1"/>
                </a:solidFill>
                <a:latin typeface="Arial"/>
                <a:ea typeface="Arial"/>
                <a:cs typeface="Arial"/>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r>
              <a:rPr lang="en" sz="1100" b="1" i="1" dirty="0" smtClean="0"/>
              <a:t>Side B</a:t>
            </a:r>
            <a:endParaRPr lang="en" sz="1100" b="1" i="1" dirty="0"/>
          </a:p>
        </p:txBody>
      </p:sp>
      <p:pic>
        <p:nvPicPr>
          <p:cNvPr id="7" name="Picture 6"/>
          <p:cNvPicPr>
            <a:picLocks noChangeAspect="1"/>
          </p:cNvPicPr>
          <p:nvPr/>
        </p:nvPicPr>
        <p:blipFill>
          <a:blip r:embed="rId5"/>
          <a:stretch>
            <a:fillRect/>
          </a:stretch>
        </p:blipFill>
        <p:spPr>
          <a:xfrm>
            <a:off x="-11795" y="0"/>
            <a:ext cx="9144793" cy="1330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8"/>
                                        </p:tgtEl>
                                        <p:attrNameLst>
                                          <p:attrName>style.visibility</p:attrName>
                                        </p:attrNameLst>
                                      </p:cBhvr>
                                      <p:to>
                                        <p:strVal val="visible"/>
                                      </p:to>
                                    </p:set>
                                    <p:animEffect transition="in" filter="fade">
                                      <p:cBhvr>
                                        <p:cTn id="23" dur="10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p:bldP spid="12" grpId="0"/>
      <p:bldP spid="13" grpId="0"/>
    </p:bldLst>
  </p:timing>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470</TotalTime>
  <Words>1546</Words>
  <Application>Microsoft Macintosh PowerPoint</Application>
  <PresentationFormat>On-screen Show (16:9)</PresentationFormat>
  <Paragraphs>156</Paragraphs>
  <Slides>20</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Garamond</vt:lpstr>
      <vt:lpstr>Dancing Script</vt:lpstr>
      <vt:lpstr>Apple Chancery</vt:lpstr>
      <vt:lpstr>Economica</vt:lpstr>
      <vt:lpstr>Corsiva</vt:lpstr>
      <vt:lpstr>Arial</vt:lpstr>
      <vt:lpstr>simple-light-2</vt:lpstr>
      <vt:lpstr>PowerPoint Presentation</vt:lpstr>
      <vt:lpstr>Campaign Goals: IMC Objectives</vt:lpstr>
      <vt:lpstr>The Pesto Industry: Competitive Analysis</vt:lpstr>
      <vt:lpstr>PowerPoint Presentation</vt:lpstr>
      <vt:lpstr>How to Sell Luxury? Proposed Recipe &amp; Product Packaging</vt:lpstr>
      <vt:lpstr>PowerPoint Presentation</vt:lpstr>
      <vt:lpstr>Target Market #1: Bed &amp; Breakfast Owners</vt:lpstr>
      <vt:lpstr>How to target Bed &amp; Breakfast Bob?</vt:lpstr>
      <vt:lpstr>11 ½” x 8” Trifold Brochure (within baskets)</vt:lpstr>
      <vt:lpstr>Target Market #2 - Local Laura</vt:lpstr>
      <vt:lpstr>Local Laura LOVES going to the Farmers Market. Let’s meet her there! </vt:lpstr>
      <vt:lpstr>Pre and Post Farmer’s Market Promotions</vt:lpstr>
      <vt:lpstr>  CrossKeys Vineyards</vt:lpstr>
      <vt:lpstr>PowerPoint Presentation</vt:lpstr>
      <vt:lpstr>4” x 6” Recipe Postcards</vt:lpstr>
      <vt:lpstr>3.75” x 2.0” Size Print Ad for Bloom Magazine &amp; Press Release</vt:lpstr>
      <vt:lpstr>Landing Page</vt:lpstr>
      <vt:lpstr>Media Plan Timeline</vt:lpstr>
      <vt:lpstr>Budgeting for Laura and Bob</vt:lpstr>
      <vt:lpstr>PowerPoint Presentation</vt:lpstr>
    </vt:vector>
  </TitlesOfParts>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LabPatron</dc:creator>
  <cp:lastModifiedBy>Wolking, Greta Marie - wolkingm</cp:lastModifiedBy>
  <cp:revision>53</cp:revision>
  <dcterms:modified xsi:type="dcterms:W3CDTF">2017-05-03T02:59:14Z</dcterms:modified>
</cp:coreProperties>
</file>